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7289-8018-03F0-73D9-9627466E55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8D8AA4-E6EF-152C-0970-418E48AE6F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1DEEFD-C92A-D79C-EB41-8829F2674A5A}"/>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5" name="Footer Placeholder 4">
            <a:extLst>
              <a:ext uri="{FF2B5EF4-FFF2-40B4-BE49-F238E27FC236}">
                <a16:creationId xmlns:a16="http://schemas.microsoft.com/office/drawing/2014/main" id="{59850F0F-806E-2C04-93D1-FD087B2ED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22F7D-BD5D-8EB8-6C49-9417C7E1AE48}"/>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166213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A2430-20AC-8D7F-F046-84B0D4EE34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4071DB-C01B-A892-2EBE-5F0C847DA0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D707E-8F72-1F0C-C4EA-80C6C168BCC9}"/>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5" name="Footer Placeholder 4">
            <a:extLst>
              <a:ext uri="{FF2B5EF4-FFF2-40B4-BE49-F238E27FC236}">
                <a16:creationId xmlns:a16="http://schemas.microsoft.com/office/drawing/2014/main" id="{14093F3E-6EBF-3FCF-CFFE-EAFF8496D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B3CAE-21EA-886B-FD87-641F8C345B81}"/>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3667586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B9E8A8-B3A0-9A9F-109E-67CDF46A32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EFC832-D8DF-27A9-D1F6-B24A524C60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E377B-8481-C1CF-0A33-07EEB16E214C}"/>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5" name="Footer Placeholder 4">
            <a:extLst>
              <a:ext uri="{FF2B5EF4-FFF2-40B4-BE49-F238E27FC236}">
                <a16:creationId xmlns:a16="http://schemas.microsoft.com/office/drawing/2014/main" id="{0D16E453-43AE-9756-E5EE-CA82F0AFB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87C4E-8492-DC68-F8DF-0C3334EAB8E0}"/>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43687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226E-B734-D3A8-E9F9-39587D9787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266A7-8CDC-34C4-A822-DF19A7C2E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4238C-8424-1676-176B-7380381BBF5F}"/>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5" name="Footer Placeholder 4">
            <a:extLst>
              <a:ext uri="{FF2B5EF4-FFF2-40B4-BE49-F238E27FC236}">
                <a16:creationId xmlns:a16="http://schemas.microsoft.com/office/drawing/2014/main" id="{F1A5F247-23E3-C76F-3379-C7068DDFB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25A9AC-5661-3230-940D-E07DD18FB9D3}"/>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2683094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0AD1-930B-B949-BA1B-044C1A0F3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AB1187-AC5D-46B1-38ED-B84AF732B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C71F9-0935-641D-FE25-8ADF4F3C56A5}"/>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5" name="Footer Placeholder 4">
            <a:extLst>
              <a:ext uri="{FF2B5EF4-FFF2-40B4-BE49-F238E27FC236}">
                <a16:creationId xmlns:a16="http://schemas.microsoft.com/office/drawing/2014/main" id="{C88C90DD-6FA5-86E1-C632-7902CF648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C2DF0-5DF7-3DA5-9CBF-921AE38D09C2}"/>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4155851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3A86-2DE2-8C06-5323-0B79F917EC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2FA51D-40AA-FBCF-C749-DE975DE0B5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EDE330-8223-EC07-9701-F3A837E9E9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25A0E8-21DF-2302-3EDE-DAE5DFDD03C6}"/>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6" name="Footer Placeholder 5">
            <a:extLst>
              <a:ext uri="{FF2B5EF4-FFF2-40B4-BE49-F238E27FC236}">
                <a16:creationId xmlns:a16="http://schemas.microsoft.com/office/drawing/2014/main" id="{782E7AD0-8902-406A-4377-D4CABFBD19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3E392-8D38-CCEE-3590-1CBF7C6C04B1}"/>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344733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015C-959D-6367-730A-14A2F0072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11487C-BE9B-50E2-0DBC-7BADAAC1B3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6C8321-3569-608F-A378-B8CA5B97B3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D20CAF-9274-191D-3A4D-3A9E1B85E4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CC3CD-EFED-C6BE-4065-4E890D6C0C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E8A58F-001C-0937-0DA9-CF8BA0A3713E}"/>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8" name="Footer Placeholder 7">
            <a:extLst>
              <a:ext uri="{FF2B5EF4-FFF2-40B4-BE49-F238E27FC236}">
                <a16:creationId xmlns:a16="http://schemas.microsoft.com/office/drawing/2014/main" id="{B0C501AB-EF4F-309B-016D-A05D8A578B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30F82B-DB2B-B10B-C107-C5BD6F59AF2B}"/>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35700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54DE-E40E-DBCB-DA66-8378946E48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37AC92-8B4A-DEAF-5614-880298B95D69}"/>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4" name="Footer Placeholder 3">
            <a:extLst>
              <a:ext uri="{FF2B5EF4-FFF2-40B4-BE49-F238E27FC236}">
                <a16:creationId xmlns:a16="http://schemas.microsoft.com/office/drawing/2014/main" id="{64CCE21A-5B16-6EC1-B68C-5C868A9321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F19C5D-CA19-A466-3007-B86C29982A3F}"/>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32268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405201-F2C4-5175-54D3-1C8E3FBDD5DE}"/>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3" name="Footer Placeholder 2">
            <a:extLst>
              <a:ext uri="{FF2B5EF4-FFF2-40B4-BE49-F238E27FC236}">
                <a16:creationId xmlns:a16="http://schemas.microsoft.com/office/drawing/2014/main" id="{863CE6B2-5A0A-7E74-0648-46F94391AB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BFCB37-E2D8-B53C-3EB3-8BEDD0DCC4CA}"/>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105487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577D-0E23-37FE-85BE-9B1EC8AA1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A62072-73E5-493D-ABA5-861439F5A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C3C45-75FF-2402-D906-BA91031D9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F00E2C-AA4C-82D5-9000-2D0D4E4E5C65}"/>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6" name="Footer Placeholder 5">
            <a:extLst>
              <a:ext uri="{FF2B5EF4-FFF2-40B4-BE49-F238E27FC236}">
                <a16:creationId xmlns:a16="http://schemas.microsoft.com/office/drawing/2014/main" id="{EED70C2F-9C51-FD9A-A876-8E92CF7DD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AFB94-B206-8809-F380-D3E6638CC34E}"/>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2215026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2ADA-EA88-B742-7D17-EF9419219C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CDA60-EE14-F238-CE79-80D2CAA1B0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60CB9F-A5BE-C801-E611-7219A5DE7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B8E17-7EED-0CFB-2237-58C80C00AF03}"/>
              </a:ext>
            </a:extLst>
          </p:cNvPr>
          <p:cNvSpPr>
            <a:spLocks noGrp="1"/>
          </p:cNvSpPr>
          <p:nvPr>
            <p:ph type="dt" sz="half" idx="10"/>
          </p:nvPr>
        </p:nvSpPr>
        <p:spPr/>
        <p:txBody>
          <a:bodyPr/>
          <a:lstStyle/>
          <a:p>
            <a:fld id="{9AC43CF3-4051-40ED-9FC9-5909C62E795C}" type="datetimeFigureOut">
              <a:rPr lang="en-US" smtClean="0"/>
              <a:t>3/10/2024</a:t>
            </a:fld>
            <a:endParaRPr lang="en-US"/>
          </a:p>
        </p:txBody>
      </p:sp>
      <p:sp>
        <p:nvSpPr>
          <p:cNvPr id="6" name="Footer Placeholder 5">
            <a:extLst>
              <a:ext uri="{FF2B5EF4-FFF2-40B4-BE49-F238E27FC236}">
                <a16:creationId xmlns:a16="http://schemas.microsoft.com/office/drawing/2014/main" id="{198FA7D0-46AA-C2B0-F67A-37A1AE2DCC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383950-BA41-B049-DBA0-95B1C15B2BAB}"/>
              </a:ext>
            </a:extLst>
          </p:cNvPr>
          <p:cNvSpPr>
            <a:spLocks noGrp="1"/>
          </p:cNvSpPr>
          <p:nvPr>
            <p:ph type="sldNum" sz="quarter" idx="12"/>
          </p:nvPr>
        </p:nvSpPr>
        <p:spPr/>
        <p:txBody>
          <a:bodyPr/>
          <a:lstStyle/>
          <a:p>
            <a:fld id="{94015DBC-1154-4D1B-BD34-49FB40F2542E}" type="slidenum">
              <a:rPr lang="en-US" smtClean="0"/>
              <a:t>‹#›</a:t>
            </a:fld>
            <a:endParaRPr lang="en-US"/>
          </a:p>
        </p:txBody>
      </p:sp>
    </p:spTree>
    <p:extLst>
      <p:ext uri="{BB962C8B-B14F-4D97-AF65-F5344CB8AC3E}">
        <p14:creationId xmlns:p14="http://schemas.microsoft.com/office/powerpoint/2010/main" val="111858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22B71A-D97C-C332-C4B9-882DE9A5A1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CE84FB-C944-E29E-A8F5-E28C089D8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B5BE3-6DAA-EDCC-AC55-4F5ABD39B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C43CF3-4051-40ED-9FC9-5909C62E795C}" type="datetimeFigureOut">
              <a:rPr lang="en-US" smtClean="0"/>
              <a:t>3/10/2024</a:t>
            </a:fld>
            <a:endParaRPr lang="en-US"/>
          </a:p>
        </p:txBody>
      </p:sp>
      <p:sp>
        <p:nvSpPr>
          <p:cNvPr id="5" name="Footer Placeholder 4">
            <a:extLst>
              <a:ext uri="{FF2B5EF4-FFF2-40B4-BE49-F238E27FC236}">
                <a16:creationId xmlns:a16="http://schemas.microsoft.com/office/drawing/2014/main" id="{A65D47C7-3C8C-C296-9AEC-E24FC4E76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EF128A-8829-5397-6F30-23C7E84C7E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15DBC-1154-4D1B-BD34-49FB40F2542E}" type="slidenum">
              <a:rPr lang="en-US" smtClean="0"/>
              <a:t>‹#›</a:t>
            </a:fld>
            <a:endParaRPr lang="en-US"/>
          </a:p>
        </p:txBody>
      </p:sp>
    </p:spTree>
    <p:extLst>
      <p:ext uri="{BB962C8B-B14F-4D97-AF65-F5344CB8AC3E}">
        <p14:creationId xmlns:p14="http://schemas.microsoft.com/office/powerpoint/2010/main" val="2740026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openxmlformats.org/officeDocument/2006/relationships/hyperlink" Target="http://deshicoupon.com/blog/online-bookstores-bangladesh/#4_Papertreecombd" TargetMode="External"/><Relationship Id="rId3" Type="http://schemas.openxmlformats.org/officeDocument/2006/relationships/image" Target="../media/image14.jpeg"/><Relationship Id="rId7" Type="http://schemas.openxmlformats.org/officeDocument/2006/relationships/hyperlink" Target="http://deshicoupon.com/blog/online-bookstores-bangladesh/#3_Bookshopbdcom" TargetMode="External"/><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deshicoupon.com/blog/online-bookstores-bangladesh/#2Darazcombd" TargetMode="External"/><Relationship Id="rId5" Type="http://schemas.openxmlformats.org/officeDocument/2006/relationships/hyperlink" Target="http://deshicoupon.com/blog/online-bookstores-bangladesh/#1_Rokomaricom" TargetMode="External"/><Relationship Id="rId10" Type="http://schemas.openxmlformats.org/officeDocument/2006/relationships/hyperlink" Target="http://deshicoupon.com/blog/online-bookstores-bangladesh/#6_Backpack" TargetMode="External"/><Relationship Id="rId4" Type="http://schemas.openxmlformats.org/officeDocument/2006/relationships/image" Target="../media/image15.jpeg"/><Relationship Id="rId9" Type="http://schemas.openxmlformats.org/officeDocument/2006/relationships/hyperlink" Target="http://deshicoupon.com/blog/online-bookstores-bangladesh/#5_Branoo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6B42-58F4-2EAA-B395-4D17115A5B52}"/>
              </a:ext>
            </a:extLst>
          </p:cNvPr>
          <p:cNvSpPr>
            <a:spLocks noGrp="1"/>
          </p:cNvSpPr>
          <p:nvPr>
            <p:ph type="ctrTitle"/>
          </p:nvPr>
        </p:nvSpPr>
        <p:spPr>
          <a:xfrm>
            <a:off x="5292437" y="241000"/>
            <a:ext cx="6442364" cy="1967346"/>
          </a:xfrm>
        </p:spPr>
        <p:style>
          <a:lnRef idx="0">
            <a:schemeClr val="accent5"/>
          </a:lnRef>
          <a:fillRef idx="3">
            <a:schemeClr val="accent5"/>
          </a:fillRef>
          <a:effectRef idx="3">
            <a:schemeClr val="accent5"/>
          </a:effectRef>
          <a:fontRef idx="minor">
            <a:schemeClr val="lt1"/>
          </a:fontRef>
        </p:style>
        <p:txBody>
          <a:bodyPr>
            <a:normAutofit fontScale="90000"/>
          </a:bodyPr>
          <a:lstStyle/>
          <a:p>
            <a:r>
              <a:rPr lang="en-US" dirty="0"/>
              <a:t>Data Structure</a:t>
            </a:r>
            <a:br>
              <a:rPr lang="en-US" dirty="0"/>
            </a:br>
            <a:r>
              <a:rPr lang="en-US" dirty="0"/>
              <a:t>Project Presentation</a:t>
            </a:r>
          </a:p>
        </p:txBody>
      </p:sp>
      <p:sp>
        <p:nvSpPr>
          <p:cNvPr id="3" name="Subtitle 2">
            <a:extLst>
              <a:ext uri="{FF2B5EF4-FFF2-40B4-BE49-F238E27FC236}">
                <a16:creationId xmlns:a16="http://schemas.microsoft.com/office/drawing/2014/main" id="{382BB51E-1A4F-CCB3-155C-09F9B80FC45D}"/>
              </a:ext>
            </a:extLst>
          </p:cNvPr>
          <p:cNvSpPr>
            <a:spLocks noGrp="1"/>
          </p:cNvSpPr>
          <p:nvPr>
            <p:ph type="subTitle" idx="1"/>
          </p:nvPr>
        </p:nvSpPr>
        <p:spPr>
          <a:xfrm>
            <a:off x="152400" y="2643659"/>
            <a:ext cx="5306291" cy="1655762"/>
          </a:xfrm>
        </p:spPr>
        <p:txBody>
          <a:bodyPr>
            <a:normAutofit fontScale="70000" lnSpcReduction="20000"/>
          </a:bodyPr>
          <a:lstStyle/>
          <a:p>
            <a:endParaRPr lang="en-US" dirty="0"/>
          </a:p>
          <a:p>
            <a:endParaRPr lang="en-US" dirty="0"/>
          </a:p>
          <a:p>
            <a:r>
              <a:rPr lang="en-US" sz="4000" b="1" u="sng" dirty="0"/>
              <a:t>Title </a:t>
            </a:r>
          </a:p>
          <a:p>
            <a:r>
              <a:rPr lang="en-US" sz="4000" b="1" dirty="0"/>
              <a:t>Online Book Shop Management</a:t>
            </a:r>
          </a:p>
        </p:txBody>
      </p:sp>
      <p:pic>
        <p:nvPicPr>
          <p:cNvPr id="5" name="Picture 4">
            <a:extLst>
              <a:ext uri="{FF2B5EF4-FFF2-40B4-BE49-F238E27FC236}">
                <a16:creationId xmlns:a16="http://schemas.microsoft.com/office/drawing/2014/main" id="{7E9A7D2D-5ABF-ECA2-01FF-D41B22F13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437" y="2405973"/>
            <a:ext cx="6844145" cy="4609145"/>
          </a:xfrm>
          <a:prstGeom prst="rect">
            <a:avLst/>
          </a:prstGeom>
        </p:spPr>
      </p:pic>
      <p:sp>
        <p:nvSpPr>
          <p:cNvPr id="7" name="TextBox 6">
            <a:extLst>
              <a:ext uri="{FF2B5EF4-FFF2-40B4-BE49-F238E27FC236}">
                <a16:creationId xmlns:a16="http://schemas.microsoft.com/office/drawing/2014/main" id="{1E1275EA-B216-D577-B0E3-FBD2CCCD8984}"/>
              </a:ext>
            </a:extLst>
          </p:cNvPr>
          <p:cNvSpPr txBox="1"/>
          <p:nvPr/>
        </p:nvSpPr>
        <p:spPr>
          <a:xfrm>
            <a:off x="9628909" y="2782669"/>
            <a:ext cx="2410691" cy="646331"/>
          </a:xfrm>
          <a:prstGeom prst="rect">
            <a:avLst/>
          </a:prstGeom>
          <a:noFill/>
        </p:spPr>
        <p:txBody>
          <a:bodyPr wrap="square">
            <a:spAutoFit/>
          </a:bodyPr>
          <a:lstStyle/>
          <a:p>
            <a:pPr algn="ctr"/>
            <a:r>
              <a:rPr lang="en-US" b="1" dirty="0">
                <a:solidFill>
                  <a:schemeClr val="accent1"/>
                </a:solidFill>
              </a:rPr>
              <a:t>Data Structure Project</a:t>
            </a:r>
            <a:br>
              <a:rPr lang="en-US" b="1" dirty="0">
                <a:solidFill>
                  <a:schemeClr val="accent1"/>
                </a:solidFill>
              </a:rPr>
            </a:br>
            <a:r>
              <a:rPr lang="en-US" b="1" dirty="0">
                <a:solidFill>
                  <a:schemeClr val="accent1"/>
                </a:solidFill>
              </a:rPr>
              <a:t>Group-F</a:t>
            </a:r>
            <a:endParaRPr lang="en-US" dirty="0">
              <a:solidFill>
                <a:schemeClr val="accent1"/>
              </a:solidFill>
            </a:endParaRPr>
          </a:p>
        </p:txBody>
      </p:sp>
      <p:sp>
        <p:nvSpPr>
          <p:cNvPr id="8" name="AutoShape 4" descr="Simple Online Book Store System in PHP Free Source Code | SourceCodester">
            <a:extLst>
              <a:ext uri="{FF2B5EF4-FFF2-40B4-BE49-F238E27FC236}">
                <a16:creationId xmlns:a16="http://schemas.microsoft.com/office/drawing/2014/main" id="{91671841-8379-9B39-E73E-E33DF7253A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bookstore · GitHub Topics · GitHub">
            <a:extLst>
              <a:ext uri="{FF2B5EF4-FFF2-40B4-BE49-F238E27FC236}">
                <a16:creationId xmlns:a16="http://schemas.microsoft.com/office/drawing/2014/main" id="{02A0C20B-B481-262C-4DD6-F4DB91146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55" y="4059382"/>
            <a:ext cx="4655127" cy="261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5 Ways Digital Libraries Benefit Students">
            <a:extLst>
              <a:ext uri="{FF2B5EF4-FFF2-40B4-BE49-F238E27FC236}">
                <a16:creationId xmlns:a16="http://schemas.microsoft.com/office/drawing/2014/main" id="{70DD8566-225B-1D2F-54DB-BB06721F1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9" y="627426"/>
            <a:ext cx="4350326" cy="244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2573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reating A Presentation On A Small Fresh Flower Project Report Google  Slides Theme And Powerpoint Template - Slidesdocs">
            <a:extLst>
              <a:ext uri="{FF2B5EF4-FFF2-40B4-BE49-F238E27FC236}">
                <a16:creationId xmlns:a16="http://schemas.microsoft.com/office/drawing/2014/main" id="{665213AA-0A8E-45A7-BE95-C8B1E565F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228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lue Powerpoint Backgrounds Images – Browse 64,611 Stock Photos, Vectors,  and Video | Adobe Stock">
            <a:extLst>
              <a:ext uri="{FF2B5EF4-FFF2-40B4-BE49-F238E27FC236}">
                <a16:creationId xmlns:a16="http://schemas.microsoft.com/office/drawing/2014/main" id="{57099D57-C83A-04B1-9877-87A6A97F7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2BF82B-4467-FD34-2613-CD2908D94C37}"/>
              </a:ext>
            </a:extLst>
          </p:cNvPr>
          <p:cNvSpPr/>
          <p:nvPr/>
        </p:nvSpPr>
        <p:spPr>
          <a:xfrm>
            <a:off x="1620982" y="346364"/>
            <a:ext cx="9351819" cy="25630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dirty="0">
                <a:ln w="0"/>
                <a:solidFill>
                  <a:schemeClr val="tx1"/>
                </a:solidFill>
                <a:effectLst>
                  <a:outerShdw blurRad="38100" dist="19050" dir="2700000" algn="tl" rotWithShape="0">
                    <a:schemeClr val="dk1">
                      <a:alpha val="40000"/>
                    </a:schemeClr>
                  </a:outerShdw>
                </a:effectLst>
              </a:rPr>
              <a:t>Presented to our Course Teacher</a:t>
            </a:r>
          </a:p>
          <a:p>
            <a:pPr algn="ctr"/>
            <a:endParaRPr lang="en-US" sz="3600" dirty="0">
              <a:ln w="0"/>
              <a:solidFill>
                <a:schemeClr val="tx1"/>
              </a:solidFill>
            </a:endParaRPr>
          </a:p>
          <a:p>
            <a:r>
              <a:rPr lang="en-US" sz="3600" dirty="0">
                <a:ln w="0"/>
                <a:solidFill>
                  <a:schemeClr val="tx1"/>
                </a:solidFill>
              </a:rPr>
              <a:t>Name		: Mr. </a:t>
            </a:r>
            <a:r>
              <a:rPr lang="en-US" sz="3600" dirty="0" err="1">
                <a:ln w="0"/>
                <a:solidFill>
                  <a:schemeClr val="tx1"/>
                </a:solidFill>
              </a:rPr>
              <a:t>Rahmatul</a:t>
            </a:r>
            <a:r>
              <a:rPr lang="en-US" sz="3600" dirty="0">
                <a:ln w="0"/>
                <a:solidFill>
                  <a:schemeClr val="tx1"/>
                </a:solidFill>
              </a:rPr>
              <a:t> Kabir Rasel Sarker</a:t>
            </a:r>
            <a:br>
              <a:rPr lang="en-US" sz="3600" dirty="0">
                <a:ln w="0"/>
                <a:solidFill>
                  <a:schemeClr val="tx1"/>
                </a:solidFill>
              </a:rPr>
            </a:br>
            <a:r>
              <a:rPr lang="en-US" sz="3600" dirty="0">
                <a:ln w="0"/>
                <a:solidFill>
                  <a:schemeClr val="tx1"/>
                </a:solidFill>
              </a:rPr>
              <a:t>Designation	: Lecturer</a:t>
            </a:r>
          </a:p>
          <a:p>
            <a:r>
              <a:rPr lang="en-US" sz="3600" dirty="0">
                <a:ln w="0"/>
                <a:solidFill>
                  <a:schemeClr val="tx1"/>
                </a:solidFill>
              </a:rPr>
              <a:t>Institute		: Daffodil International University</a:t>
            </a:r>
          </a:p>
        </p:txBody>
      </p:sp>
      <p:pic>
        <p:nvPicPr>
          <p:cNvPr id="4" name="Picture 3">
            <a:extLst>
              <a:ext uri="{FF2B5EF4-FFF2-40B4-BE49-F238E27FC236}">
                <a16:creationId xmlns:a16="http://schemas.microsoft.com/office/drawing/2014/main" id="{6FE2D24E-5D4D-ABDE-0CC3-1FEBA03538E1}"/>
              </a:ext>
            </a:extLst>
          </p:cNvPr>
          <p:cNvPicPr>
            <a:picLocks noChangeAspect="1"/>
          </p:cNvPicPr>
          <p:nvPr/>
        </p:nvPicPr>
        <p:blipFill>
          <a:blip r:embed="rId3"/>
          <a:stretch>
            <a:fillRect/>
          </a:stretch>
        </p:blipFill>
        <p:spPr>
          <a:xfrm>
            <a:off x="7920145" y="3069093"/>
            <a:ext cx="3638010" cy="3638010"/>
          </a:xfrm>
          <a:prstGeom prst="rect">
            <a:avLst/>
          </a:prstGeom>
        </p:spPr>
      </p:pic>
      <p:pic>
        <p:nvPicPr>
          <p:cNvPr id="3076" name="Picture 4" descr="Daffodil International University top in Bangladesh and 158th in Globally  at 'UI GreenMetric World University Rankings 2018'">
            <a:extLst>
              <a:ext uri="{FF2B5EF4-FFF2-40B4-BE49-F238E27FC236}">
                <a16:creationId xmlns:a16="http://schemas.microsoft.com/office/drawing/2014/main" id="{148A7204-B5D4-09C1-A657-D23139423D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63" y="3137173"/>
            <a:ext cx="6705600" cy="356993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Daffodil International University | Mir Readymix">
            <a:extLst>
              <a:ext uri="{FF2B5EF4-FFF2-40B4-BE49-F238E27FC236}">
                <a16:creationId xmlns:a16="http://schemas.microsoft.com/office/drawing/2014/main" id="{2A836FA4-8F8D-EB57-6F07-AC897790B9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5491866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Ppt background Vectors &amp; Illustrations for Free Download | Freepik">
            <a:extLst>
              <a:ext uri="{FF2B5EF4-FFF2-40B4-BE49-F238E27FC236}">
                <a16:creationId xmlns:a16="http://schemas.microsoft.com/office/drawing/2014/main" id="{9C3A932E-7358-B6E6-7A66-1F373ABC1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48"/>
            <a:ext cx="12192000" cy="685295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7AFF985-1E54-32DA-C41F-520D8FCE8DEF}"/>
              </a:ext>
            </a:extLst>
          </p:cNvPr>
          <p:cNvSpPr/>
          <p:nvPr/>
        </p:nvSpPr>
        <p:spPr>
          <a:xfrm>
            <a:off x="3865417" y="180109"/>
            <a:ext cx="4696691" cy="232756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scene3d>
              <a:camera prst="orthographicFront"/>
              <a:lightRig rig="threePt" dir="t"/>
            </a:scene3d>
            <a:sp3d extrusionH="57150">
              <a:bevelT w="69850" h="38100" prst="cross"/>
            </a:sp3d>
          </a:bodyPr>
          <a:lstStyle/>
          <a:p>
            <a:pPr algn="ctr"/>
            <a:r>
              <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t>Presented By</a:t>
            </a:r>
          </a:p>
          <a:p>
            <a:pPr algn="ctr"/>
            <a:endPar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endParaRPr>
          </a:p>
          <a:p>
            <a:pPr marL="342900" indent="-342900" algn="ctr">
              <a:buAutoNum type="arabicPeriod"/>
            </a:pPr>
            <a:r>
              <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t>Hossain Ibn </a:t>
            </a:r>
            <a:r>
              <a:rPr lang="en-US" dirty="0" err="1">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t>Masudul</a:t>
            </a:r>
            <a:r>
              <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t> Haque</a:t>
            </a:r>
            <a:br>
              <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br>
            <a:r>
              <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t>(232-15-260)</a:t>
            </a:r>
          </a:p>
          <a:p>
            <a:pPr marL="342900" indent="-342900" algn="ctr">
              <a:buAutoNum type="arabicPeriod"/>
            </a:pPr>
            <a:r>
              <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t>Farhan Shahid</a:t>
            </a:r>
          </a:p>
          <a:p>
            <a:pPr algn="ctr"/>
            <a:r>
              <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t>(232-15-474)</a:t>
            </a:r>
          </a:p>
          <a:p>
            <a:pPr marL="342900" indent="-342900" algn="ctr">
              <a:buAutoNum type="arabicPeriod" startAt="3"/>
            </a:pPr>
            <a:r>
              <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t>Nasim Sheikh</a:t>
            </a:r>
          </a:p>
          <a:p>
            <a:pPr algn="ctr"/>
            <a:r>
              <a:rPr lang="en-US" dirty="0">
                <a:ln w="0">
                  <a:solidFill>
                    <a:schemeClr val="bg1"/>
                  </a:solidFill>
                </a:ln>
                <a:solidFill>
                  <a:schemeClr val="accent5">
                    <a:lumMod val="60000"/>
                    <a:lumOff val="40000"/>
                  </a:schemeClr>
                </a:solidFill>
                <a:effectLst>
                  <a:outerShdw blurRad="38100" dist="25400" dir="5400000" algn="ctr" rotWithShape="0">
                    <a:srgbClr val="6E747A">
                      <a:alpha val="43000"/>
                    </a:srgbClr>
                  </a:outerShdw>
                </a:effectLst>
              </a:rPr>
              <a:t>(232-15-550)</a:t>
            </a:r>
          </a:p>
        </p:txBody>
      </p:sp>
      <p:pic>
        <p:nvPicPr>
          <p:cNvPr id="8" name="Picture 7">
            <a:extLst>
              <a:ext uri="{FF2B5EF4-FFF2-40B4-BE49-F238E27FC236}">
                <a16:creationId xmlns:a16="http://schemas.microsoft.com/office/drawing/2014/main" id="{1A6DC320-767F-EEB3-2C51-ECBDB9398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87" y="180109"/>
            <a:ext cx="2737658" cy="3422072"/>
          </a:xfrm>
          <a:prstGeom prst="rect">
            <a:avLst/>
          </a:prstGeom>
        </p:spPr>
      </p:pic>
      <p:pic>
        <p:nvPicPr>
          <p:cNvPr id="10" name="Picture 9">
            <a:extLst>
              <a:ext uri="{FF2B5EF4-FFF2-40B4-BE49-F238E27FC236}">
                <a16:creationId xmlns:a16="http://schemas.microsoft.com/office/drawing/2014/main" id="{31378FEA-2989-E5DA-9183-279DE6078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644" y="2618510"/>
            <a:ext cx="3093719" cy="3103417"/>
          </a:xfrm>
          <a:prstGeom prst="rect">
            <a:avLst/>
          </a:prstGeom>
        </p:spPr>
      </p:pic>
      <p:pic>
        <p:nvPicPr>
          <p:cNvPr id="12" name="Picture 11">
            <a:extLst>
              <a:ext uri="{FF2B5EF4-FFF2-40B4-BE49-F238E27FC236}">
                <a16:creationId xmlns:a16="http://schemas.microsoft.com/office/drawing/2014/main" id="{CC91DE4D-CE12-B697-BB26-47BD17B6B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5730" y="144568"/>
            <a:ext cx="2626822" cy="3502430"/>
          </a:xfrm>
          <a:prstGeom prst="rect">
            <a:avLst/>
          </a:prstGeom>
        </p:spPr>
      </p:pic>
      <p:sp>
        <p:nvSpPr>
          <p:cNvPr id="14" name="TextBox 13">
            <a:extLst>
              <a:ext uri="{FF2B5EF4-FFF2-40B4-BE49-F238E27FC236}">
                <a16:creationId xmlns:a16="http://schemas.microsoft.com/office/drawing/2014/main" id="{7566255A-84B2-AC1E-6E0B-02DBFD958E8E}"/>
              </a:ext>
            </a:extLst>
          </p:cNvPr>
          <p:cNvSpPr txBox="1"/>
          <p:nvPr/>
        </p:nvSpPr>
        <p:spPr>
          <a:xfrm>
            <a:off x="64099" y="3646998"/>
            <a:ext cx="4391891" cy="523220"/>
          </a:xfrm>
          <a:prstGeom prst="rect">
            <a:avLst/>
          </a:prstGeom>
          <a:noFill/>
        </p:spPr>
        <p:txBody>
          <a:bodyPr wrap="square">
            <a:spAutoFit/>
          </a:bodyPr>
          <a:lstStyle/>
          <a:p>
            <a:r>
              <a:rPr lang="en-US" sz="2800" b="1" dirty="0">
                <a:ln w="0">
                  <a:solidFill>
                    <a:schemeClr val="bg1"/>
                  </a:solidFill>
                </a:ln>
              </a:rPr>
              <a:t>Hossain Ibn </a:t>
            </a:r>
            <a:r>
              <a:rPr lang="en-US" sz="2800" b="1" dirty="0" err="1">
                <a:ln w="0">
                  <a:solidFill>
                    <a:schemeClr val="bg1"/>
                  </a:solidFill>
                </a:ln>
              </a:rPr>
              <a:t>Masudul</a:t>
            </a:r>
            <a:r>
              <a:rPr lang="en-US" sz="2800" b="1" dirty="0">
                <a:ln w="0">
                  <a:solidFill>
                    <a:schemeClr val="bg1"/>
                  </a:solidFill>
                </a:ln>
              </a:rPr>
              <a:t> Haque</a:t>
            </a:r>
            <a:endParaRPr lang="en-US" sz="2800" b="1" dirty="0"/>
          </a:p>
        </p:txBody>
      </p:sp>
      <p:sp>
        <p:nvSpPr>
          <p:cNvPr id="16" name="TextBox 15">
            <a:extLst>
              <a:ext uri="{FF2B5EF4-FFF2-40B4-BE49-F238E27FC236}">
                <a16:creationId xmlns:a16="http://schemas.microsoft.com/office/drawing/2014/main" id="{3730E902-3A85-2D60-DEA7-077DE3ADC4CC}"/>
              </a:ext>
            </a:extLst>
          </p:cNvPr>
          <p:cNvSpPr txBox="1"/>
          <p:nvPr/>
        </p:nvSpPr>
        <p:spPr>
          <a:xfrm>
            <a:off x="3338945" y="5766744"/>
            <a:ext cx="6096000" cy="523220"/>
          </a:xfrm>
          <a:prstGeom prst="rect">
            <a:avLst/>
          </a:prstGeom>
          <a:noFill/>
        </p:spPr>
        <p:txBody>
          <a:bodyPr wrap="square">
            <a:spAutoFit/>
          </a:bodyPr>
          <a:lstStyle/>
          <a:p>
            <a:pPr algn="ctr"/>
            <a:r>
              <a:rPr lang="en-US" sz="2800" b="1" dirty="0">
                <a:ln w="0">
                  <a:solidFill>
                    <a:schemeClr val="bg1"/>
                  </a:solidFill>
                </a:ln>
              </a:rPr>
              <a:t>Farhan Shahid</a:t>
            </a:r>
          </a:p>
        </p:txBody>
      </p:sp>
      <p:sp>
        <p:nvSpPr>
          <p:cNvPr id="18" name="TextBox 17">
            <a:extLst>
              <a:ext uri="{FF2B5EF4-FFF2-40B4-BE49-F238E27FC236}">
                <a16:creationId xmlns:a16="http://schemas.microsoft.com/office/drawing/2014/main" id="{8ED3E45F-4A24-05CB-F1F4-36668F80C6AA}"/>
              </a:ext>
            </a:extLst>
          </p:cNvPr>
          <p:cNvSpPr txBox="1"/>
          <p:nvPr/>
        </p:nvSpPr>
        <p:spPr>
          <a:xfrm>
            <a:off x="7291141" y="3653504"/>
            <a:ext cx="6096000" cy="523220"/>
          </a:xfrm>
          <a:prstGeom prst="rect">
            <a:avLst/>
          </a:prstGeom>
          <a:noFill/>
        </p:spPr>
        <p:txBody>
          <a:bodyPr wrap="square">
            <a:spAutoFit/>
          </a:bodyPr>
          <a:lstStyle/>
          <a:p>
            <a:pPr algn="ctr"/>
            <a:r>
              <a:rPr lang="en-US" sz="2800" b="1" dirty="0">
                <a:ln w="0">
                  <a:solidFill>
                    <a:schemeClr val="bg1"/>
                  </a:solidFill>
                </a:ln>
              </a:rPr>
              <a:t>Nasim Sheikh</a:t>
            </a:r>
          </a:p>
        </p:txBody>
      </p:sp>
      <p:pic>
        <p:nvPicPr>
          <p:cNvPr id="2050" name="Picture 2" descr="Book Online Store Template | Free eCommerce Website Templates | PHPJabbers">
            <a:extLst>
              <a:ext uri="{FF2B5EF4-FFF2-40B4-BE49-F238E27FC236}">
                <a16:creationId xmlns:a16="http://schemas.microsoft.com/office/drawing/2014/main" id="{0B8EB21A-C1AE-1CCF-B2D6-1130A3257F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011" y="4125884"/>
            <a:ext cx="3554066" cy="23275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nline bookstore Royalty Free Vector Image - VectorStock">
            <a:extLst>
              <a:ext uri="{FF2B5EF4-FFF2-40B4-BE49-F238E27FC236}">
                <a16:creationId xmlns:a16="http://schemas.microsoft.com/office/drawing/2014/main" id="{943AC803-58DF-BD76-183F-910BEC4E12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6596" y="4170218"/>
            <a:ext cx="3554066" cy="244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573051"/>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ownload PowerPoint Presentation Slide Design | Wallpapers.com">
            <a:extLst>
              <a:ext uri="{FF2B5EF4-FFF2-40B4-BE49-F238E27FC236}">
                <a16:creationId xmlns:a16="http://schemas.microsoft.com/office/drawing/2014/main" id="{ED0F84EC-2FA6-52B9-1E04-F6EF70B5A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91" y="0"/>
            <a:ext cx="1231669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85156E-3127-01AE-3D5B-B3488C716453}"/>
              </a:ext>
            </a:extLst>
          </p:cNvPr>
          <p:cNvSpPr/>
          <p:nvPr/>
        </p:nvSpPr>
        <p:spPr>
          <a:xfrm>
            <a:off x="124691" y="110836"/>
            <a:ext cx="7952509" cy="21197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b="1" u="sng" dirty="0"/>
              <a:t>Introduction</a:t>
            </a:r>
          </a:p>
          <a:p>
            <a:pPr algn="ctr"/>
            <a:r>
              <a:rPr lang="en-US" dirty="0"/>
              <a:t>Imagine a place where you can discover and buy books, right at your fingertips. Today, we are going to share a project we have been working on. In the next 10 minutes or so, we'll figure out why an online bookshop is important and its use in the modern world. Before we start, I want to express my gratitude to our course teacher, who helped us on this journey.</a:t>
            </a:r>
            <a:endParaRPr lang="en-US" dirty="0">
              <a:ln w="0"/>
              <a:solidFill>
                <a:schemeClr val="tx1"/>
              </a:solidFill>
              <a:effectLst>
                <a:outerShdw blurRad="38100" dist="19050" dir="2700000" algn="tl" rotWithShape="0">
                  <a:schemeClr val="dk1">
                    <a:alpha val="40000"/>
                  </a:schemeClr>
                </a:outerShdw>
              </a:effectLst>
            </a:endParaRPr>
          </a:p>
        </p:txBody>
      </p:sp>
      <p:pic>
        <p:nvPicPr>
          <p:cNvPr id="4104" name="Picture 8" descr="About BookBins.in - Cheap Book Store to Buy Online Books">
            <a:extLst>
              <a:ext uri="{FF2B5EF4-FFF2-40B4-BE49-F238E27FC236}">
                <a16:creationId xmlns:a16="http://schemas.microsoft.com/office/drawing/2014/main" id="{0F820E38-668E-9B96-C64E-E9E83D7D5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5690" y="110836"/>
            <a:ext cx="3941619" cy="21197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691424-AB0B-9A2A-B0F9-1AA1ADF070C0}"/>
              </a:ext>
            </a:extLst>
          </p:cNvPr>
          <p:cNvSpPr/>
          <p:nvPr/>
        </p:nvSpPr>
        <p:spPr>
          <a:xfrm>
            <a:off x="5250873" y="2452255"/>
            <a:ext cx="6816436" cy="1745673"/>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0" i="0" dirty="0">
                <a:solidFill>
                  <a:srgbClr val="000000"/>
                </a:solidFill>
                <a:effectLst/>
                <a:latin typeface="ff6"/>
              </a:rPr>
              <a:t>Taking the surge of digitalization into consideration, it was expected that nearly everything we need would be available online within a short time. Books were no exception. Carrying on the legacy of online shopping, books of a variety of kinds are now for sale online in Bangladesh.</a:t>
            </a:r>
            <a:endParaRPr lang="en-US" dirty="0"/>
          </a:p>
        </p:txBody>
      </p:sp>
      <p:pic>
        <p:nvPicPr>
          <p:cNvPr id="4108" name="Picture 12" descr="Online Book Store">
            <a:extLst>
              <a:ext uri="{FF2B5EF4-FFF2-40B4-BE49-F238E27FC236}">
                <a16:creationId xmlns:a16="http://schemas.microsoft.com/office/drawing/2014/main" id="{73645D6A-6577-D1C4-CE98-359B5A6D2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663" y="2341417"/>
            <a:ext cx="3442856" cy="22952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72B68D7-C7E9-5394-F43E-AE1C84B25F15}"/>
              </a:ext>
            </a:extLst>
          </p:cNvPr>
          <p:cNvSpPr/>
          <p:nvPr/>
        </p:nvSpPr>
        <p:spPr>
          <a:xfrm>
            <a:off x="6761018" y="4003963"/>
            <a:ext cx="3796146" cy="266007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sz="1600" i="0" dirty="0">
                <a:ln w="0"/>
                <a:solidFill>
                  <a:schemeClr val="tx1"/>
                </a:solidFill>
                <a:latin typeface="ff6"/>
              </a:rPr>
              <a:t>Here are 6 examples of online shops you can order books pretty easily.</a:t>
            </a:r>
            <a:endParaRPr lang="en-US" sz="1600" dirty="0">
              <a:ln w="0"/>
              <a:solidFill>
                <a:schemeClr val="tx1"/>
              </a:solidFill>
            </a:endParaRPr>
          </a:p>
          <a:p>
            <a:r>
              <a:rPr lang="en-US" sz="1600" i="0" dirty="0">
                <a:ln w="0"/>
                <a:solidFill>
                  <a:schemeClr val="tx1"/>
                </a:solidFill>
                <a:latin typeface="ff4"/>
              </a:rPr>
              <a:t> </a:t>
            </a:r>
            <a:endParaRPr lang="en-US" sz="1600" dirty="0">
              <a:ln w="0"/>
              <a:solidFill>
                <a:schemeClr val="tx1"/>
              </a:solidFill>
            </a:endParaRPr>
          </a:p>
          <a:p>
            <a:r>
              <a:rPr lang="en-US" sz="1600" i="0" u="none" strike="noStrike" dirty="0">
                <a:ln w="0"/>
                <a:solidFill>
                  <a:schemeClr val="tx1"/>
                </a:solidFill>
                <a:latin typeface="ff6"/>
                <a:hlinkClick r:id="rId5">
                  <a:extLst>
                    <a:ext uri="{A12FA001-AC4F-418D-AE19-62706E023703}">
                      <ahyp:hlinkClr xmlns:ahyp="http://schemas.microsoft.com/office/drawing/2018/hyperlinkcolor" val="tx"/>
                    </a:ext>
                  </a:extLst>
                </a:hlinkClick>
              </a:rPr>
              <a:t>1. Rokomari.com </a:t>
            </a:r>
            <a:r>
              <a:rPr lang="en-US" sz="1600" i="0" dirty="0">
                <a:ln w="0"/>
                <a:solidFill>
                  <a:schemeClr val="tx1"/>
                </a:solidFill>
                <a:latin typeface="ff4"/>
              </a:rPr>
              <a:t> </a:t>
            </a:r>
            <a:endParaRPr lang="en-US" sz="1600" dirty="0">
              <a:ln w="0"/>
              <a:solidFill>
                <a:schemeClr val="tx1"/>
              </a:solidFill>
            </a:endParaRPr>
          </a:p>
          <a:p>
            <a:r>
              <a:rPr lang="en-US" sz="1600" i="0" u="none" strike="noStrike" dirty="0">
                <a:ln w="0"/>
                <a:solidFill>
                  <a:schemeClr val="tx1"/>
                </a:solidFill>
                <a:latin typeface="ff6"/>
                <a:hlinkClick r:id="rId6">
                  <a:extLst>
                    <a:ext uri="{A12FA001-AC4F-418D-AE19-62706E023703}">
                      <ahyp:hlinkClr xmlns:ahyp="http://schemas.microsoft.com/office/drawing/2018/hyperlinkcolor" val="tx"/>
                    </a:ext>
                  </a:extLst>
                </a:hlinkClick>
              </a:rPr>
              <a:t>2. Daraz.com.bd </a:t>
            </a:r>
            <a:endParaRPr lang="en-US" sz="1600" i="0" u="none" strike="noStrike" dirty="0">
              <a:ln w="0"/>
              <a:solidFill>
                <a:schemeClr val="tx1"/>
              </a:solidFill>
              <a:latin typeface="ff6"/>
            </a:endParaRPr>
          </a:p>
          <a:p>
            <a:r>
              <a:rPr lang="en-US" sz="1600" i="0" u="none" strike="noStrike" dirty="0">
                <a:ln w="0"/>
                <a:solidFill>
                  <a:schemeClr val="tx1"/>
                </a:solidFill>
                <a:latin typeface="ff6"/>
                <a:hlinkClick r:id="rId7">
                  <a:extLst>
                    <a:ext uri="{A12FA001-AC4F-418D-AE19-62706E023703}">
                      <ahyp:hlinkClr xmlns:ahyp="http://schemas.microsoft.com/office/drawing/2018/hyperlinkcolor" val="tx"/>
                    </a:ext>
                  </a:extLst>
                </a:hlinkClick>
              </a:rPr>
              <a:t>3. Bookshopbd.com </a:t>
            </a:r>
            <a:endParaRPr lang="en-US" sz="1600" dirty="0">
              <a:ln w="0"/>
              <a:solidFill>
                <a:schemeClr val="tx1"/>
              </a:solidFill>
            </a:endParaRPr>
          </a:p>
          <a:p>
            <a:r>
              <a:rPr lang="en-US" sz="1600" i="0" u="none" strike="noStrike" dirty="0">
                <a:ln w="0"/>
                <a:solidFill>
                  <a:schemeClr val="tx1"/>
                </a:solidFill>
                <a:latin typeface="ff6"/>
                <a:hlinkClick r:id="rId8">
                  <a:extLst>
                    <a:ext uri="{A12FA001-AC4F-418D-AE19-62706E023703}">
                      <ahyp:hlinkClr xmlns:ahyp="http://schemas.microsoft.com/office/drawing/2018/hyperlinkcolor" val="tx"/>
                    </a:ext>
                  </a:extLst>
                </a:hlinkClick>
              </a:rPr>
              <a:t>4. Papertree.com.bd </a:t>
            </a:r>
            <a:endParaRPr lang="en-US" sz="1600" dirty="0">
              <a:ln w="0"/>
              <a:solidFill>
                <a:schemeClr val="tx1"/>
              </a:solidFill>
            </a:endParaRPr>
          </a:p>
          <a:p>
            <a:r>
              <a:rPr lang="en-US" sz="1600" i="0" u="none" strike="noStrike" dirty="0">
                <a:ln w="0"/>
                <a:solidFill>
                  <a:schemeClr val="tx1"/>
                </a:solidFill>
                <a:latin typeface="ff6"/>
                <a:hlinkClick r:id="rId9">
                  <a:extLst>
                    <a:ext uri="{A12FA001-AC4F-418D-AE19-62706E023703}">
                      <ahyp:hlinkClr xmlns:ahyp="http://schemas.microsoft.com/office/drawing/2018/hyperlinkcolor" val="tx"/>
                    </a:ext>
                  </a:extLst>
                </a:hlinkClick>
              </a:rPr>
              <a:t>5. Branoo.com </a:t>
            </a:r>
            <a:endParaRPr lang="en-US" sz="1600" dirty="0">
              <a:ln w="0"/>
              <a:solidFill>
                <a:schemeClr val="tx1"/>
              </a:solidFill>
            </a:endParaRPr>
          </a:p>
          <a:p>
            <a:r>
              <a:rPr lang="en-US" sz="1600" i="0" u="none" strike="noStrike" dirty="0">
                <a:ln w="0"/>
                <a:solidFill>
                  <a:schemeClr val="tx1"/>
                </a:solidFill>
                <a:latin typeface="ff6"/>
                <a:hlinkClick r:id="rId10">
                  <a:extLst>
                    <a:ext uri="{A12FA001-AC4F-418D-AE19-62706E023703}">
                      <ahyp:hlinkClr xmlns:ahyp="http://schemas.microsoft.com/office/drawing/2018/hyperlinkcolor" val="tx"/>
                    </a:ext>
                  </a:extLst>
                </a:hlinkClick>
              </a:rPr>
              <a:t>6. Backpack </a:t>
            </a:r>
            <a:br>
              <a:rPr lang="en-US" sz="1600" dirty="0">
                <a:ln w="0"/>
                <a:solidFill>
                  <a:schemeClr val="tx1"/>
                </a:solidFill>
              </a:rPr>
            </a:br>
            <a:endParaRPr lang="en-US" sz="1600" dirty="0">
              <a:ln w="0"/>
              <a:solidFill>
                <a:schemeClr val="tx1"/>
              </a:solidFill>
            </a:endParaRPr>
          </a:p>
        </p:txBody>
      </p:sp>
    </p:spTree>
    <p:extLst>
      <p:ext uri="{BB962C8B-B14F-4D97-AF65-F5344CB8AC3E}">
        <p14:creationId xmlns:p14="http://schemas.microsoft.com/office/powerpoint/2010/main" val="290860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lean Simple Business Yellow Purple Creative Powerpoint Background For Free  Download - Slidesdocs">
            <a:extLst>
              <a:ext uri="{FF2B5EF4-FFF2-40B4-BE49-F238E27FC236}">
                <a16:creationId xmlns:a16="http://schemas.microsoft.com/office/drawing/2014/main" id="{7F1A7C9F-3D9F-76A4-4AC2-9BEDD6CD6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F8D6E1-6EC1-7B83-2CBD-5B09D7A3AAEB}"/>
              </a:ext>
            </a:extLst>
          </p:cNvPr>
          <p:cNvSpPr/>
          <p:nvPr/>
        </p:nvSpPr>
        <p:spPr>
          <a:xfrm>
            <a:off x="4114800" y="230702"/>
            <a:ext cx="4308763" cy="8312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marR="0">
              <a:lnSpc>
                <a:spcPct val="107000"/>
              </a:lnSpc>
              <a:spcBef>
                <a:spcPts val="0"/>
              </a:spcBef>
              <a:spcAft>
                <a:spcPts val="0"/>
              </a:spcAft>
            </a:pPr>
            <a:r>
              <a:rPr lang="en-US" sz="4000" u="sng" kern="1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US" sz="4000" b="1" u="sng"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BC2B518-332F-866F-21E5-B3A098B1B680}"/>
              </a:ext>
            </a:extLst>
          </p:cNvPr>
          <p:cNvSpPr txBox="1"/>
          <p:nvPr/>
        </p:nvSpPr>
        <p:spPr>
          <a:xfrm>
            <a:off x="1828800" y="1159150"/>
            <a:ext cx="6096000" cy="67191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marR="0" algn="ctr">
              <a:lnSpc>
                <a:spcPct val="107000"/>
              </a:lnSpc>
              <a:spcBef>
                <a:spcPts val="0"/>
              </a:spcBef>
              <a:spcAft>
                <a:spcPts val="0"/>
              </a:spcAft>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objectives of our online bookshop management program are given below</a:t>
            </a:r>
          </a:p>
        </p:txBody>
      </p:sp>
      <p:sp>
        <p:nvSpPr>
          <p:cNvPr id="8" name="TextBox 7">
            <a:extLst>
              <a:ext uri="{FF2B5EF4-FFF2-40B4-BE49-F238E27FC236}">
                <a16:creationId xmlns:a16="http://schemas.microsoft.com/office/drawing/2014/main" id="{3633373B-DD40-AC53-B13C-E0AE9A73F72F}"/>
              </a:ext>
            </a:extLst>
          </p:cNvPr>
          <p:cNvSpPr txBox="1"/>
          <p:nvPr/>
        </p:nvSpPr>
        <p:spPr>
          <a:xfrm>
            <a:off x="277091" y="2099676"/>
            <a:ext cx="6096000" cy="1394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800100" marR="0" indent="-342900">
              <a:lnSpc>
                <a:spcPct val="107000"/>
              </a:lnSpc>
              <a:spcBef>
                <a:spcPts val="0"/>
              </a:spcBef>
              <a:spcAft>
                <a:spcPts val="0"/>
              </a:spcAft>
              <a:buAutoNum type="arabicPeriod"/>
            </a:pPr>
            <a:r>
              <a:rPr lang="en-US" sz="2000" kern="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a:t>
            </a:r>
            <a:r>
              <a:rPr lang="en-US" sz="2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 efficiently and effectively manage the various aspects of running an online bookstore. </a:t>
            </a:r>
          </a:p>
          <a:p>
            <a:pPr marL="800100" marR="0" indent="-342900">
              <a:lnSpc>
                <a:spcPct val="107000"/>
              </a:lnSpc>
              <a:spcBef>
                <a:spcPts val="0"/>
              </a:spcBef>
              <a:spcAft>
                <a:spcPts val="0"/>
              </a:spcAft>
              <a:buAutoNum type="arabicPeriod"/>
            </a:pPr>
            <a:r>
              <a:rPr lang="en-US" sz="2000" kern="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Maintain </a:t>
            </a:r>
            <a:r>
              <a:rPr lang="en-US" sz="2000"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 large book selection, and fast delivery.</a:t>
            </a:r>
          </a:p>
          <a:p>
            <a:pPr marL="800100" marR="0" indent="-342900">
              <a:lnSpc>
                <a:spcPct val="107000"/>
              </a:lnSpc>
              <a:spcBef>
                <a:spcPts val="0"/>
              </a:spcBef>
              <a:spcAft>
                <a:spcPts val="0"/>
              </a:spcAft>
              <a:buAutoNum type="arabicPeriod"/>
            </a:pPr>
            <a:r>
              <a:rPr lang="en-US" sz="2000" kern="100" dirty="0">
                <a:solidFill>
                  <a:srgbClr val="1F1F1F"/>
                </a:solidFill>
                <a:latin typeface="Calibri" panose="020F0502020204030204" pitchFamily="34" charset="0"/>
                <a:ea typeface="Calibri" panose="020F0502020204030204" pitchFamily="34" charset="0"/>
                <a:cs typeface="Calibri" panose="020F0502020204030204" pitchFamily="34" charset="0"/>
              </a:rPr>
              <a:t>M</a:t>
            </a:r>
            <a:r>
              <a:rPr lang="en-US" sz="2000"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anaging inventory efficiently</a:t>
            </a:r>
            <a:r>
              <a:rPr lang="en-US" sz="1800"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F08DBF14-ACFE-238B-CC06-255F1BCAC682}"/>
              </a:ext>
            </a:extLst>
          </p:cNvPr>
          <p:cNvSpPr txBox="1"/>
          <p:nvPr/>
        </p:nvSpPr>
        <p:spPr>
          <a:xfrm>
            <a:off x="5777346" y="3840023"/>
            <a:ext cx="6096000" cy="1394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marR="0">
              <a:lnSpc>
                <a:spcPct val="107000"/>
              </a:lnSpc>
              <a:spcBef>
                <a:spcPts val="0"/>
              </a:spcBef>
              <a:spcAft>
                <a:spcPts val="0"/>
              </a:spcAft>
            </a:pPr>
            <a:r>
              <a:rPr lang="en-US" sz="2000" kern="100" dirty="0">
                <a:solidFill>
                  <a:srgbClr val="1F1F1F"/>
                </a:solidFill>
                <a:latin typeface="Calibri" panose="020F0502020204030204" pitchFamily="34" charset="0"/>
                <a:ea typeface="Calibri" panose="020F0502020204030204" pitchFamily="34" charset="0"/>
                <a:cs typeface="Calibri" panose="020F0502020204030204" pitchFamily="34" charset="0"/>
              </a:rPr>
              <a:t>4.   K</a:t>
            </a:r>
            <a:r>
              <a:rPr lang="en-US" sz="2000"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eeping costs under control</a:t>
            </a:r>
          </a:p>
          <a:p>
            <a:pPr marL="800100" marR="0" indent="-342900">
              <a:lnSpc>
                <a:spcPct val="107000"/>
              </a:lnSpc>
              <a:spcBef>
                <a:spcPts val="0"/>
              </a:spcBef>
              <a:spcAft>
                <a:spcPts val="0"/>
              </a:spcAft>
              <a:buAutoNum type="arabicPeriod" startAt="5"/>
            </a:pPr>
            <a:r>
              <a:rPr lang="en-US" sz="2000" kern="100" dirty="0">
                <a:solidFill>
                  <a:srgbClr val="1F1F1F"/>
                </a:solidFill>
                <a:latin typeface="Calibri" panose="020F0502020204030204" pitchFamily="34" charset="0"/>
                <a:ea typeface="Calibri" panose="020F0502020204030204" pitchFamily="34" charset="0"/>
                <a:cs typeface="Calibri" panose="020F0502020204030204" pitchFamily="34" charset="0"/>
              </a:rPr>
              <a:t>U</a:t>
            </a:r>
            <a:r>
              <a:rPr lang="en-US" sz="2000"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sing data from users to improve ourselves.</a:t>
            </a:r>
            <a:endParaRPr lang="en-US" sz="2000" kern="10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endParaRPr>
          </a:p>
          <a:p>
            <a:pPr marL="800100" marR="0" indent="-342900">
              <a:lnSpc>
                <a:spcPct val="107000"/>
              </a:lnSpc>
              <a:spcBef>
                <a:spcPts val="0"/>
              </a:spcBef>
              <a:spcAft>
                <a:spcPts val="0"/>
              </a:spcAft>
              <a:buAutoNum type="arabicPeriod" startAt="5"/>
            </a:pPr>
            <a:r>
              <a:rPr lang="en-US" sz="2000" kern="100" dirty="0">
                <a:solidFill>
                  <a:srgbClr val="1F1F1F"/>
                </a:solidFill>
                <a:latin typeface="Calibri" panose="020F0502020204030204" pitchFamily="34" charset="0"/>
                <a:ea typeface="Calibri" panose="020F0502020204030204" pitchFamily="34" charset="0"/>
                <a:cs typeface="Calibri" panose="020F0502020204030204" pitchFamily="34" charset="0"/>
              </a:rPr>
              <a:t>H</a:t>
            </a:r>
            <a:r>
              <a:rPr lang="en-US" sz="2000"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elp students and researchers because it will be time and cost friendly.</a:t>
            </a:r>
            <a:endParaRPr lang="en-US" sz="2000" dirty="0"/>
          </a:p>
        </p:txBody>
      </p:sp>
      <p:sp>
        <p:nvSpPr>
          <p:cNvPr id="12" name="TextBox 11">
            <a:extLst>
              <a:ext uri="{FF2B5EF4-FFF2-40B4-BE49-F238E27FC236}">
                <a16:creationId xmlns:a16="http://schemas.microsoft.com/office/drawing/2014/main" id="{C250EFEB-D8FE-D722-72D3-66830B7957DE}"/>
              </a:ext>
            </a:extLst>
          </p:cNvPr>
          <p:cNvSpPr txBox="1"/>
          <p:nvPr/>
        </p:nvSpPr>
        <p:spPr>
          <a:xfrm>
            <a:off x="2757054" y="5772242"/>
            <a:ext cx="6677891" cy="73436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457200" marR="0">
              <a:lnSpc>
                <a:spcPct val="107000"/>
              </a:lnSpc>
              <a:spcBef>
                <a:spcPts val="0"/>
              </a:spcBef>
              <a:spcAft>
                <a:spcPts val="0"/>
              </a:spcAft>
            </a:pPr>
            <a:r>
              <a:rPr lang="en-US" sz="2000" kern="1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Overall, our aim is to make this program a democratize access of information and promote a culture of reading</a:t>
            </a:r>
            <a:r>
              <a:rPr lang="en-US" sz="2000" kern="1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US" sz="2000" kern="1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6" name="Picture 6" descr="10 Best Online Bookstores For New And Used Books | Word Count Tool">
            <a:extLst>
              <a:ext uri="{FF2B5EF4-FFF2-40B4-BE49-F238E27FC236}">
                <a16:creationId xmlns:a16="http://schemas.microsoft.com/office/drawing/2014/main" id="{23CF5DF3-032C-1375-5298-9B95ADBA7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588" y="3597336"/>
            <a:ext cx="3114025" cy="20722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291A7E7-655D-6EC7-737C-BACC926956BC}"/>
              </a:ext>
            </a:extLst>
          </p:cNvPr>
          <p:cNvPicPr>
            <a:picLocks noChangeAspect="1"/>
          </p:cNvPicPr>
          <p:nvPr/>
        </p:nvPicPr>
        <p:blipFill>
          <a:blip r:embed="rId4"/>
          <a:stretch>
            <a:fillRect/>
          </a:stretch>
        </p:blipFill>
        <p:spPr>
          <a:xfrm>
            <a:off x="7592291" y="1547804"/>
            <a:ext cx="3970191" cy="2119544"/>
          </a:xfrm>
          <a:prstGeom prst="rect">
            <a:avLst/>
          </a:prstGeom>
        </p:spPr>
      </p:pic>
    </p:spTree>
    <p:extLst>
      <p:ext uri="{BB962C8B-B14F-4D97-AF65-F5344CB8AC3E}">
        <p14:creationId xmlns:p14="http://schemas.microsoft.com/office/powerpoint/2010/main" val="1960855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werpoint Background Images, HD Pictures and Wallpaper For Free Download |  Pngtree">
            <a:extLst>
              <a:ext uri="{FF2B5EF4-FFF2-40B4-BE49-F238E27FC236}">
                <a16:creationId xmlns:a16="http://schemas.microsoft.com/office/drawing/2014/main" id="{DBE3893B-7B3D-BA9C-EE06-84BE234A6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5" y="0"/>
            <a:ext cx="122125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F0CD3B65-AD92-4297-A252-820E33C43EC6}"/>
              </a:ext>
            </a:extLst>
          </p:cNvPr>
          <p:cNvSpPr/>
          <p:nvPr/>
        </p:nvSpPr>
        <p:spPr>
          <a:xfrm>
            <a:off x="4603174" y="498762"/>
            <a:ext cx="2126673" cy="102523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000" b="1" u="sng" dirty="0"/>
              <a:t>Motivation</a:t>
            </a:r>
          </a:p>
        </p:txBody>
      </p:sp>
      <p:sp>
        <p:nvSpPr>
          <p:cNvPr id="2" name="Frame 1">
            <a:extLst>
              <a:ext uri="{FF2B5EF4-FFF2-40B4-BE49-F238E27FC236}">
                <a16:creationId xmlns:a16="http://schemas.microsoft.com/office/drawing/2014/main" id="{D8A2B990-B685-453C-881C-6A97BECB4FC0}"/>
              </a:ext>
            </a:extLst>
          </p:cNvPr>
          <p:cNvSpPr/>
          <p:nvPr/>
        </p:nvSpPr>
        <p:spPr>
          <a:xfrm>
            <a:off x="4544293" y="304799"/>
            <a:ext cx="2244436" cy="1413164"/>
          </a:xfrm>
          <a:prstGeom prst="fram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5505EF-1856-F340-BC1A-467FBB523A4F}"/>
              </a:ext>
            </a:extLst>
          </p:cNvPr>
          <p:cNvSpPr txBox="1"/>
          <p:nvPr/>
        </p:nvSpPr>
        <p:spPr>
          <a:xfrm>
            <a:off x="748145" y="1911926"/>
            <a:ext cx="5805055" cy="646331"/>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n w="0"/>
                <a:solidFill>
                  <a:schemeClr val="tx1"/>
                </a:solidFill>
              </a:rPr>
              <a:t>Today, I'm excited to share the motivation behind our online bookshop project. It's not just about selling books; it's about</a:t>
            </a:r>
          </a:p>
        </p:txBody>
      </p:sp>
      <p:sp>
        <p:nvSpPr>
          <p:cNvPr id="8" name="TextBox 7">
            <a:extLst>
              <a:ext uri="{FF2B5EF4-FFF2-40B4-BE49-F238E27FC236}">
                <a16:creationId xmlns:a16="http://schemas.microsoft.com/office/drawing/2014/main" id="{3D2ED301-97BA-2993-D60C-14AE861A2890}"/>
              </a:ext>
            </a:extLst>
          </p:cNvPr>
          <p:cNvSpPr txBox="1"/>
          <p:nvPr/>
        </p:nvSpPr>
        <p:spPr>
          <a:xfrm>
            <a:off x="748145" y="2558257"/>
            <a:ext cx="6096000"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marL="342900" indent="-342900">
              <a:buAutoNum type="arabicPeriod"/>
            </a:pPr>
            <a:r>
              <a:rPr lang="en-US" dirty="0">
                <a:ln w="0"/>
                <a:solidFill>
                  <a:schemeClr val="tx1"/>
                </a:solidFill>
              </a:rPr>
              <a:t>Creating a digital space.</a:t>
            </a:r>
          </a:p>
          <a:p>
            <a:pPr marL="342900" indent="-342900">
              <a:buAutoNum type="arabicPeriod"/>
            </a:pPr>
            <a:r>
              <a:rPr lang="en-US" dirty="0">
                <a:ln w="0"/>
                <a:solidFill>
                  <a:schemeClr val="tx1"/>
                </a:solidFill>
              </a:rPr>
              <a:t>Connecting readers with stories.</a:t>
            </a:r>
          </a:p>
          <a:p>
            <a:pPr marL="342900" indent="-342900">
              <a:buAutoNum type="arabicPeriod"/>
            </a:pPr>
            <a:r>
              <a:rPr lang="en-US" dirty="0">
                <a:ln w="0"/>
                <a:solidFill>
                  <a:schemeClr val="tx1"/>
                </a:solidFill>
              </a:rPr>
              <a:t>Creating a community of book lovers.</a:t>
            </a:r>
          </a:p>
          <a:p>
            <a:pPr marL="342900" indent="-342900">
              <a:buAutoNum type="arabicPeriod"/>
            </a:pPr>
            <a:r>
              <a:rPr lang="en-US" dirty="0">
                <a:ln w="0"/>
                <a:solidFill>
                  <a:schemeClr val="tx1"/>
                </a:solidFill>
              </a:rPr>
              <a:t>Making literature easy to access.</a:t>
            </a:r>
          </a:p>
        </p:txBody>
      </p:sp>
      <p:sp>
        <p:nvSpPr>
          <p:cNvPr id="10" name="TextBox 9">
            <a:extLst>
              <a:ext uri="{FF2B5EF4-FFF2-40B4-BE49-F238E27FC236}">
                <a16:creationId xmlns:a16="http://schemas.microsoft.com/office/drawing/2014/main" id="{BCF5229E-738E-EBF0-AA25-362B795D1D46}"/>
              </a:ext>
            </a:extLst>
          </p:cNvPr>
          <p:cNvSpPr txBox="1"/>
          <p:nvPr/>
        </p:nvSpPr>
        <p:spPr>
          <a:xfrm>
            <a:off x="5957455" y="3950915"/>
            <a:ext cx="6096000" cy="178510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000" b="1" u="sng" dirty="0"/>
              <a:t>Why do we need an online bookshop?</a:t>
            </a:r>
          </a:p>
          <a:p>
            <a:endParaRPr lang="en-US" dirty="0"/>
          </a:p>
          <a:p>
            <a:pPr marL="342900" indent="-342900">
              <a:buAutoNum type="arabicPeriod"/>
            </a:pPr>
            <a:r>
              <a:rPr lang="en-US" dirty="0"/>
              <a:t>User don’t know whether the shop is open or not.</a:t>
            </a:r>
          </a:p>
          <a:p>
            <a:pPr marL="342900" indent="-342900">
              <a:buAutoNum type="arabicPeriod"/>
            </a:pPr>
            <a:r>
              <a:rPr lang="en-US" dirty="0"/>
              <a:t>User don’t know whether the book is available or not.</a:t>
            </a:r>
          </a:p>
          <a:p>
            <a:pPr marL="342900" indent="-342900">
              <a:buAutoNum type="arabicPeriod"/>
            </a:pPr>
            <a:r>
              <a:rPr lang="en-US" dirty="0"/>
              <a:t>Less physical labor cost.</a:t>
            </a:r>
          </a:p>
          <a:p>
            <a:pPr marL="342900" indent="-342900">
              <a:buAutoNum type="arabicPeriod"/>
            </a:pPr>
            <a:r>
              <a:rPr lang="en-US" dirty="0"/>
              <a:t>Less time and energy.</a:t>
            </a:r>
          </a:p>
        </p:txBody>
      </p:sp>
      <p:sp>
        <p:nvSpPr>
          <p:cNvPr id="12" name="TextBox 11">
            <a:extLst>
              <a:ext uri="{FF2B5EF4-FFF2-40B4-BE49-F238E27FC236}">
                <a16:creationId xmlns:a16="http://schemas.microsoft.com/office/drawing/2014/main" id="{12CAF3D8-95EF-9FEC-985F-D06334F3879E}"/>
              </a:ext>
            </a:extLst>
          </p:cNvPr>
          <p:cNvSpPr txBox="1"/>
          <p:nvPr/>
        </p:nvSpPr>
        <p:spPr>
          <a:xfrm>
            <a:off x="1634836" y="5928348"/>
            <a:ext cx="8312727"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dirty="0"/>
              <a:t>Together, we're not just building websites; we're creating a special place where stories unfold, and readers connect. Let's dive into the joy of books and share it far and wide!</a:t>
            </a:r>
          </a:p>
        </p:txBody>
      </p:sp>
      <p:pic>
        <p:nvPicPr>
          <p:cNvPr id="1028" name="Picture 4" descr="Naomi Baron's Words Onscreen: The Fate of Reading in a Digital World | The  New Republic">
            <a:extLst>
              <a:ext uri="{FF2B5EF4-FFF2-40B4-BE49-F238E27FC236}">
                <a16:creationId xmlns:a16="http://schemas.microsoft.com/office/drawing/2014/main" id="{BFEAA18C-7099-847C-63C2-C6542F17F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35" y="1752513"/>
            <a:ext cx="4850274" cy="20060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mium Vector | Online library, bookstores, ebook. internet education.  people reads books. smartphone with reader app for reading and downloading  book, audiobooks">
            <a:extLst>
              <a:ext uri="{FF2B5EF4-FFF2-40B4-BE49-F238E27FC236}">
                <a16:creationId xmlns:a16="http://schemas.microsoft.com/office/drawing/2014/main" id="{52D2D0B1-19AA-EAD8-9B75-03508DE5C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876" y="3837183"/>
            <a:ext cx="3261210" cy="203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4787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5" name="Picture 2" descr="Background Powerpoint Presentation Images | Free Photos, PNG Stickers,  Wallpapers &amp; Backgrounds - rawpixel">
            <a:extLst>
              <a:ext uri="{FF2B5EF4-FFF2-40B4-BE49-F238E27FC236}">
                <a16:creationId xmlns:a16="http://schemas.microsoft.com/office/drawing/2014/main" id="{DF400342-C90A-D4C7-8FE6-0A100FE90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Pentagon 4">
            <a:extLst>
              <a:ext uri="{FF2B5EF4-FFF2-40B4-BE49-F238E27FC236}">
                <a16:creationId xmlns:a16="http://schemas.microsoft.com/office/drawing/2014/main" id="{6507A1DC-AA86-E9B8-FC8B-76448337AC75}"/>
              </a:ext>
            </a:extLst>
          </p:cNvPr>
          <p:cNvSpPr/>
          <p:nvPr/>
        </p:nvSpPr>
        <p:spPr>
          <a:xfrm>
            <a:off x="4114800" y="249382"/>
            <a:ext cx="3546764" cy="1260763"/>
          </a:xfrm>
          <a:prstGeom prst="homePlat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Arrow: Pentagon 5">
            <a:extLst>
              <a:ext uri="{FF2B5EF4-FFF2-40B4-BE49-F238E27FC236}">
                <a16:creationId xmlns:a16="http://schemas.microsoft.com/office/drawing/2014/main" id="{852FF8A6-1477-11A4-F672-C43F954055DB}"/>
              </a:ext>
            </a:extLst>
          </p:cNvPr>
          <p:cNvSpPr/>
          <p:nvPr/>
        </p:nvSpPr>
        <p:spPr>
          <a:xfrm>
            <a:off x="4391891" y="457200"/>
            <a:ext cx="2881745" cy="845127"/>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5400" b="1" i="1" u="sng" dirty="0">
                <a:ln w="0"/>
                <a:solidFill>
                  <a:schemeClr val="accent1"/>
                </a:solidFill>
                <a:latin typeface="Algerian" panose="04020705040A02060702" pitchFamily="82" charset="0"/>
              </a:rPr>
              <a:t>Tools</a:t>
            </a:r>
          </a:p>
        </p:txBody>
      </p:sp>
      <p:sp>
        <p:nvSpPr>
          <p:cNvPr id="8" name="Flowchart: Process 7">
            <a:extLst>
              <a:ext uri="{FF2B5EF4-FFF2-40B4-BE49-F238E27FC236}">
                <a16:creationId xmlns:a16="http://schemas.microsoft.com/office/drawing/2014/main" id="{9E74835D-74DD-6285-7813-F80360E14E4D}"/>
              </a:ext>
            </a:extLst>
          </p:cNvPr>
          <p:cNvSpPr/>
          <p:nvPr/>
        </p:nvSpPr>
        <p:spPr>
          <a:xfrm>
            <a:off x="41567" y="1898060"/>
            <a:ext cx="1080655"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Physics</a:t>
            </a:r>
            <a:br>
              <a:rPr lang="en-US" dirty="0"/>
            </a:br>
            <a:r>
              <a:rPr lang="en-US" sz="1200" dirty="0"/>
              <a:t>(Book Name)</a:t>
            </a:r>
          </a:p>
        </p:txBody>
      </p:sp>
      <p:sp>
        <p:nvSpPr>
          <p:cNvPr id="18" name="Flowchart: Process 17">
            <a:extLst>
              <a:ext uri="{FF2B5EF4-FFF2-40B4-BE49-F238E27FC236}">
                <a16:creationId xmlns:a16="http://schemas.microsoft.com/office/drawing/2014/main" id="{AB265CA0-EBDE-4759-526D-0AAEB5CC7D21}"/>
              </a:ext>
            </a:extLst>
          </p:cNvPr>
          <p:cNvSpPr/>
          <p:nvPr/>
        </p:nvSpPr>
        <p:spPr>
          <a:xfrm>
            <a:off x="10356275" y="1898059"/>
            <a:ext cx="1080655"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Mat</a:t>
            </a:r>
          </a:p>
        </p:txBody>
      </p:sp>
      <p:sp>
        <p:nvSpPr>
          <p:cNvPr id="19" name="Flowchart: Process 18">
            <a:extLst>
              <a:ext uri="{FF2B5EF4-FFF2-40B4-BE49-F238E27FC236}">
                <a16:creationId xmlns:a16="http://schemas.microsoft.com/office/drawing/2014/main" id="{920B4B66-8B98-DEDC-F0E9-F80D09541F79}"/>
              </a:ext>
            </a:extLst>
          </p:cNvPr>
          <p:cNvSpPr/>
          <p:nvPr/>
        </p:nvSpPr>
        <p:spPr>
          <a:xfrm>
            <a:off x="9275621" y="1898059"/>
            <a:ext cx="1080655"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Maths</a:t>
            </a:r>
            <a:endParaRPr lang="en-US" dirty="0"/>
          </a:p>
        </p:txBody>
      </p:sp>
      <p:sp>
        <p:nvSpPr>
          <p:cNvPr id="20" name="Flowchart: Process 19">
            <a:extLst>
              <a:ext uri="{FF2B5EF4-FFF2-40B4-BE49-F238E27FC236}">
                <a16:creationId xmlns:a16="http://schemas.microsoft.com/office/drawing/2014/main" id="{3239C06D-097E-62C4-692A-976DE9BBD4F4}"/>
              </a:ext>
            </a:extLst>
          </p:cNvPr>
          <p:cNvSpPr/>
          <p:nvPr/>
        </p:nvSpPr>
        <p:spPr>
          <a:xfrm>
            <a:off x="7384479" y="1898060"/>
            <a:ext cx="1080655"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Bio</a:t>
            </a:r>
          </a:p>
        </p:txBody>
      </p:sp>
      <p:sp>
        <p:nvSpPr>
          <p:cNvPr id="21" name="Flowchart: Process 20">
            <a:extLst>
              <a:ext uri="{FF2B5EF4-FFF2-40B4-BE49-F238E27FC236}">
                <a16:creationId xmlns:a16="http://schemas.microsoft.com/office/drawing/2014/main" id="{9D63CA0B-3BD8-E72D-0791-9687995B4958}"/>
              </a:ext>
            </a:extLst>
          </p:cNvPr>
          <p:cNvSpPr/>
          <p:nvPr/>
        </p:nvSpPr>
        <p:spPr>
          <a:xfrm>
            <a:off x="6289970" y="1898060"/>
            <a:ext cx="1080655"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Biology</a:t>
            </a:r>
          </a:p>
        </p:txBody>
      </p:sp>
      <p:sp>
        <p:nvSpPr>
          <p:cNvPr id="22" name="Flowchart: Process 21">
            <a:extLst>
              <a:ext uri="{FF2B5EF4-FFF2-40B4-BE49-F238E27FC236}">
                <a16:creationId xmlns:a16="http://schemas.microsoft.com/office/drawing/2014/main" id="{900CD58F-EDBA-EEAB-C73A-FD6ACD836675}"/>
              </a:ext>
            </a:extLst>
          </p:cNvPr>
          <p:cNvSpPr/>
          <p:nvPr/>
        </p:nvSpPr>
        <p:spPr>
          <a:xfrm>
            <a:off x="4225642" y="1898060"/>
            <a:ext cx="1080655"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DS</a:t>
            </a:r>
          </a:p>
        </p:txBody>
      </p:sp>
      <p:sp>
        <p:nvSpPr>
          <p:cNvPr id="23" name="Flowchart: Process 22">
            <a:extLst>
              <a:ext uri="{FF2B5EF4-FFF2-40B4-BE49-F238E27FC236}">
                <a16:creationId xmlns:a16="http://schemas.microsoft.com/office/drawing/2014/main" id="{26DFCDA3-FF88-2E98-EBFA-2574C258606D}"/>
              </a:ext>
            </a:extLst>
          </p:cNvPr>
          <p:cNvSpPr/>
          <p:nvPr/>
        </p:nvSpPr>
        <p:spPr>
          <a:xfrm>
            <a:off x="3131133" y="1898060"/>
            <a:ext cx="1080655"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Structure</a:t>
            </a:r>
          </a:p>
        </p:txBody>
      </p:sp>
      <p:sp>
        <p:nvSpPr>
          <p:cNvPr id="24" name="Flowchart: Process 23">
            <a:extLst>
              <a:ext uri="{FF2B5EF4-FFF2-40B4-BE49-F238E27FC236}">
                <a16:creationId xmlns:a16="http://schemas.microsoft.com/office/drawing/2014/main" id="{1AB31025-7B27-77DD-C3C8-5352A59B57AD}"/>
              </a:ext>
            </a:extLst>
          </p:cNvPr>
          <p:cNvSpPr/>
          <p:nvPr/>
        </p:nvSpPr>
        <p:spPr>
          <a:xfrm>
            <a:off x="2213269" y="1898060"/>
            <a:ext cx="443346"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a:r>
          </a:p>
        </p:txBody>
      </p:sp>
      <p:sp>
        <p:nvSpPr>
          <p:cNvPr id="25" name="Flowchart: Process 24">
            <a:extLst>
              <a:ext uri="{FF2B5EF4-FFF2-40B4-BE49-F238E27FC236}">
                <a16:creationId xmlns:a16="http://schemas.microsoft.com/office/drawing/2014/main" id="{2B247F81-B8A2-7AEE-65C6-A067B9FEBD1D}"/>
              </a:ext>
            </a:extLst>
          </p:cNvPr>
          <p:cNvSpPr/>
          <p:nvPr/>
        </p:nvSpPr>
        <p:spPr>
          <a:xfrm>
            <a:off x="1122220" y="1898060"/>
            <a:ext cx="1080655"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PHY</a:t>
            </a:r>
          </a:p>
          <a:p>
            <a:pPr algn="ctr"/>
            <a:r>
              <a:rPr lang="en-US" sz="1200" dirty="0"/>
              <a:t>(Book ID)</a:t>
            </a:r>
          </a:p>
        </p:txBody>
      </p:sp>
      <p:sp>
        <p:nvSpPr>
          <p:cNvPr id="26" name="Flowchart: Process 25">
            <a:extLst>
              <a:ext uri="{FF2B5EF4-FFF2-40B4-BE49-F238E27FC236}">
                <a16:creationId xmlns:a16="http://schemas.microsoft.com/office/drawing/2014/main" id="{7F423E62-D5AE-D3B9-FAC4-37677F42509F}"/>
              </a:ext>
            </a:extLst>
          </p:cNvPr>
          <p:cNvSpPr/>
          <p:nvPr/>
        </p:nvSpPr>
        <p:spPr>
          <a:xfrm>
            <a:off x="5306297" y="1898060"/>
            <a:ext cx="443346"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a:r>
          </a:p>
        </p:txBody>
      </p:sp>
      <p:sp>
        <p:nvSpPr>
          <p:cNvPr id="27" name="Flowchart: Process 26">
            <a:extLst>
              <a:ext uri="{FF2B5EF4-FFF2-40B4-BE49-F238E27FC236}">
                <a16:creationId xmlns:a16="http://schemas.microsoft.com/office/drawing/2014/main" id="{07A53CAE-D651-C6C1-BF8F-B69FC18557D0}"/>
              </a:ext>
            </a:extLst>
          </p:cNvPr>
          <p:cNvSpPr/>
          <p:nvPr/>
        </p:nvSpPr>
        <p:spPr>
          <a:xfrm>
            <a:off x="8478988" y="1898060"/>
            <a:ext cx="443346"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a:r>
          </a:p>
        </p:txBody>
      </p:sp>
      <p:sp>
        <p:nvSpPr>
          <p:cNvPr id="29" name="Flowchart: Process 28">
            <a:extLst>
              <a:ext uri="{FF2B5EF4-FFF2-40B4-BE49-F238E27FC236}">
                <a16:creationId xmlns:a16="http://schemas.microsoft.com/office/drawing/2014/main" id="{55558BA5-4DDB-FBE7-DEC9-A2B676EE7849}"/>
              </a:ext>
            </a:extLst>
          </p:cNvPr>
          <p:cNvSpPr/>
          <p:nvPr/>
        </p:nvSpPr>
        <p:spPr>
          <a:xfrm>
            <a:off x="11436929" y="1898059"/>
            <a:ext cx="713503" cy="55418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NULL</a:t>
            </a:r>
          </a:p>
        </p:txBody>
      </p:sp>
      <p:sp>
        <p:nvSpPr>
          <p:cNvPr id="2049" name="Arrow: Right 2048">
            <a:extLst>
              <a:ext uri="{FF2B5EF4-FFF2-40B4-BE49-F238E27FC236}">
                <a16:creationId xmlns:a16="http://schemas.microsoft.com/office/drawing/2014/main" id="{0B057358-87B8-5F18-880F-062EE58C0FCC}"/>
              </a:ext>
            </a:extLst>
          </p:cNvPr>
          <p:cNvSpPr/>
          <p:nvPr/>
        </p:nvSpPr>
        <p:spPr>
          <a:xfrm>
            <a:off x="2521527" y="2147455"/>
            <a:ext cx="67541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Arrow: Right 2050">
            <a:extLst>
              <a:ext uri="{FF2B5EF4-FFF2-40B4-BE49-F238E27FC236}">
                <a16:creationId xmlns:a16="http://schemas.microsoft.com/office/drawing/2014/main" id="{BA0A4098-0435-E153-A06F-D3732CD8B468}"/>
              </a:ext>
            </a:extLst>
          </p:cNvPr>
          <p:cNvSpPr/>
          <p:nvPr/>
        </p:nvSpPr>
        <p:spPr>
          <a:xfrm>
            <a:off x="8761270" y="2170314"/>
            <a:ext cx="67541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Arrow: Right 2051">
            <a:extLst>
              <a:ext uri="{FF2B5EF4-FFF2-40B4-BE49-F238E27FC236}">
                <a16:creationId xmlns:a16="http://schemas.microsoft.com/office/drawing/2014/main" id="{8186CAA6-6187-7C20-FFF2-DDE81D405B0A}"/>
              </a:ext>
            </a:extLst>
          </p:cNvPr>
          <p:cNvSpPr/>
          <p:nvPr/>
        </p:nvSpPr>
        <p:spPr>
          <a:xfrm>
            <a:off x="5657855" y="2147455"/>
            <a:ext cx="67541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ectangle: Rounded Corners 2052">
            <a:extLst>
              <a:ext uri="{FF2B5EF4-FFF2-40B4-BE49-F238E27FC236}">
                <a16:creationId xmlns:a16="http://schemas.microsoft.com/office/drawing/2014/main" id="{A5CFE3E2-D29A-1CE3-2542-F85EC4F0A1B9}"/>
              </a:ext>
            </a:extLst>
          </p:cNvPr>
          <p:cNvSpPr/>
          <p:nvPr/>
        </p:nvSpPr>
        <p:spPr>
          <a:xfrm>
            <a:off x="547254" y="2887284"/>
            <a:ext cx="3948546" cy="1083431"/>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r>
              <a:rPr lang="en-US" dirty="0">
                <a:ln w="0"/>
                <a:solidFill>
                  <a:schemeClr val="tx1"/>
                </a:solidFill>
              </a:rPr>
              <a:t>We implemented the project using:</a:t>
            </a:r>
          </a:p>
          <a:p>
            <a:pPr marL="342900" indent="-342900">
              <a:buAutoNum type="arabicPeriod"/>
            </a:pPr>
            <a:r>
              <a:rPr lang="en-US" dirty="0">
                <a:ln w="0"/>
                <a:solidFill>
                  <a:schemeClr val="tx1"/>
                </a:solidFill>
              </a:rPr>
              <a:t>Dynamic Memory Allocation</a:t>
            </a:r>
          </a:p>
          <a:p>
            <a:pPr marL="342900" indent="-342900">
              <a:buAutoNum type="arabicPeriod"/>
            </a:pPr>
            <a:r>
              <a:rPr lang="en-US" dirty="0">
                <a:ln w="0"/>
                <a:solidFill>
                  <a:schemeClr val="tx1"/>
                </a:solidFill>
              </a:rPr>
              <a:t>Linked list</a:t>
            </a:r>
          </a:p>
        </p:txBody>
      </p:sp>
      <p:sp>
        <p:nvSpPr>
          <p:cNvPr id="2054" name="Oval 2053">
            <a:extLst>
              <a:ext uri="{FF2B5EF4-FFF2-40B4-BE49-F238E27FC236}">
                <a16:creationId xmlns:a16="http://schemas.microsoft.com/office/drawing/2014/main" id="{6DFE2A22-FA40-7D8B-FB68-73BC7474F8CD}"/>
              </a:ext>
            </a:extLst>
          </p:cNvPr>
          <p:cNvSpPr/>
          <p:nvPr/>
        </p:nvSpPr>
        <p:spPr>
          <a:xfrm>
            <a:off x="6884850" y="2670461"/>
            <a:ext cx="4428254" cy="1754684"/>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chemeClr val="tx1"/>
                </a:solidFill>
              </a:rPr>
              <a:t>Dynamically allocate the memory of the entire stall and can decide what the space of the stall will be according to our number of books</a:t>
            </a:r>
          </a:p>
        </p:txBody>
      </p:sp>
      <p:sp>
        <p:nvSpPr>
          <p:cNvPr id="2058" name="Arrow: Curved Right 2057">
            <a:extLst>
              <a:ext uri="{FF2B5EF4-FFF2-40B4-BE49-F238E27FC236}">
                <a16:creationId xmlns:a16="http://schemas.microsoft.com/office/drawing/2014/main" id="{EFE710C6-AFC0-6CE3-A96C-D6BE4176C963}"/>
              </a:ext>
            </a:extLst>
          </p:cNvPr>
          <p:cNvSpPr/>
          <p:nvPr/>
        </p:nvSpPr>
        <p:spPr>
          <a:xfrm>
            <a:off x="5888182" y="3428999"/>
            <a:ext cx="1385454" cy="2156462"/>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2059" name="Flowchart: Document 2058">
            <a:extLst>
              <a:ext uri="{FF2B5EF4-FFF2-40B4-BE49-F238E27FC236}">
                <a16:creationId xmlns:a16="http://schemas.microsoft.com/office/drawing/2014/main" id="{4B299E08-7983-1637-AF05-D298337CD1FC}"/>
              </a:ext>
            </a:extLst>
          </p:cNvPr>
          <p:cNvSpPr/>
          <p:nvPr/>
        </p:nvSpPr>
        <p:spPr>
          <a:xfrm>
            <a:off x="7204370" y="4469482"/>
            <a:ext cx="4668975" cy="2036618"/>
          </a:xfrm>
          <a:prstGeom prst="flowChartDocumen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ln w="0"/>
                <a:solidFill>
                  <a:schemeClr val="tx1"/>
                </a:solidFill>
              </a:rPr>
              <a:t>These interconnected nodes, each representing a book, allow seamless updates and additions without reformation of the entire database. Unlike traditional arrays, linked lists optimize memory usage, enabling us to scale our inventory effortlessly</a:t>
            </a:r>
          </a:p>
        </p:txBody>
      </p:sp>
      <p:sp>
        <p:nvSpPr>
          <p:cNvPr id="2060" name="Rectangle: Top Corners Snipped 2059">
            <a:extLst>
              <a:ext uri="{FF2B5EF4-FFF2-40B4-BE49-F238E27FC236}">
                <a16:creationId xmlns:a16="http://schemas.microsoft.com/office/drawing/2014/main" id="{EAC27FB5-918E-32F8-03EF-0ECC3F660939}"/>
              </a:ext>
            </a:extLst>
          </p:cNvPr>
          <p:cNvSpPr/>
          <p:nvPr/>
        </p:nvSpPr>
        <p:spPr>
          <a:xfrm>
            <a:off x="1214007" y="4300454"/>
            <a:ext cx="4535636" cy="2308164"/>
          </a:xfrm>
          <a:prstGeom prst="snip2Same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en-US" dirty="0"/>
              <a:t>Using Linked List in this project we can,</a:t>
            </a:r>
          </a:p>
          <a:p>
            <a:pPr marL="342900" indent="-342900">
              <a:buAutoNum type="arabicPeriod"/>
            </a:pPr>
            <a:r>
              <a:rPr lang="en-US" dirty="0"/>
              <a:t>Insert a book</a:t>
            </a:r>
          </a:p>
          <a:p>
            <a:pPr marL="342900" indent="-342900">
              <a:buAutoNum type="arabicPeriod"/>
            </a:pPr>
            <a:r>
              <a:rPr lang="en-US" dirty="0"/>
              <a:t>Delete a book (delete in the beginning, middle and end)</a:t>
            </a:r>
          </a:p>
          <a:p>
            <a:pPr marL="342900" indent="-342900">
              <a:buAutoNum type="arabicPeriod"/>
            </a:pPr>
            <a:r>
              <a:rPr lang="en-US" dirty="0"/>
              <a:t>Display the present linked list</a:t>
            </a:r>
          </a:p>
          <a:p>
            <a:pPr marL="342900" indent="-342900">
              <a:buAutoNum type="arabicPeriod"/>
            </a:pPr>
            <a:r>
              <a:rPr lang="en-US" dirty="0"/>
              <a:t>Search from the linked list</a:t>
            </a:r>
          </a:p>
          <a:p>
            <a:pPr marL="342900" indent="-342900">
              <a:buAutoNum type="arabicPeriod"/>
            </a:pPr>
            <a:r>
              <a:rPr lang="en-US" dirty="0"/>
              <a:t>Traverse the linked list</a:t>
            </a:r>
          </a:p>
        </p:txBody>
      </p:sp>
      <p:pic>
        <p:nvPicPr>
          <p:cNvPr id="2062" name="Picture 6" descr="Virtual Library - Library &amp; Information Science Education Network">
            <a:extLst>
              <a:ext uri="{FF2B5EF4-FFF2-40B4-BE49-F238E27FC236}">
                <a16:creationId xmlns:a16="http://schemas.microsoft.com/office/drawing/2014/main" id="{27A1E7D5-7232-28FC-FC56-90C28A576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334" y="162782"/>
            <a:ext cx="2516231" cy="164361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0" descr="Online Library | gvmgc">
            <a:extLst>
              <a:ext uri="{FF2B5EF4-FFF2-40B4-BE49-F238E27FC236}">
                <a16:creationId xmlns:a16="http://schemas.microsoft.com/office/drawing/2014/main" id="{2512BD9A-A615-5615-5217-2B4F0D9D10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54" y="93527"/>
            <a:ext cx="2919760" cy="1666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8883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8" name="Picture 16" descr="200+] Powerpoint Backgrounds | Wallpapers.com">
            <a:extLst>
              <a:ext uri="{FF2B5EF4-FFF2-40B4-BE49-F238E27FC236}">
                <a16:creationId xmlns:a16="http://schemas.microsoft.com/office/drawing/2014/main" id="{5B65BB8B-448F-C5C0-DEC8-1B9ECE1CA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855"/>
            <a:ext cx="1218704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86F9B9-A230-79A0-E319-23DC7746170A}"/>
              </a:ext>
            </a:extLst>
          </p:cNvPr>
          <p:cNvSpPr txBox="1"/>
          <p:nvPr/>
        </p:nvSpPr>
        <p:spPr>
          <a:xfrm>
            <a:off x="51877" y="1596432"/>
            <a:ext cx="4449567" cy="4608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a:lnSpc>
                <a:spcPct val="107000"/>
              </a:lnSpc>
              <a:spcBef>
                <a:spcPts val="0"/>
              </a:spcBef>
              <a:spcAft>
                <a:spcPts val="800"/>
              </a:spcAft>
            </a:pPr>
            <a:r>
              <a:rPr lang="en-US" sz="2400" b="1" kern="100" dirty="0">
                <a:latin typeface="Times New Roman" panose="02020603050405020304" pitchFamily="18" charset="0"/>
                <a:ea typeface="Calibri" panose="020F0502020204030204" pitchFamily="34" charset="0"/>
                <a:cs typeface="Times New Roman" panose="02020603050405020304" pitchFamily="18" charset="0"/>
              </a:rPr>
              <a:t>Efficient Inventory Management</a:t>
            </a:r>
          </a:p>
        </p:txBody>
      </p:sp>
      <p:sp>
        <p:nvSpPr>
          <p:cNvPr id="5" name="TextBox 4">
            <a:extLst>
              <a:ext uri="{FF2B5EF4-FFF2-40B4-BE49-F238E27FC236}">
                <a16:creationId xmlns:a16="http://schemas.microsoft.com/office/drawing/2014/main" id="{861C870B-40EB-3273-D123-751B8F2C20F0}"/>
              </a:ext>
            </a:extLst>
          </p:cNvPr>
          <p:cNvSpPr txBox="1"/>
          <p:nvPr/>
        </p:nvSpPr>
        <p:spPr>
          <a:xfrm>
            <a:off x="3297382" y="526472"/>
            <a:ext cx="5015345" cy="64633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3600" b="1" i="1" u="sng" kern="100" dirty="0">
                <a:solidFill>
                  <a:schemeClr val="tx1"/>
                </a:solidFill>
                <a:effectLst/>
                <a:latin typeface="Algerian" panose="04020705040A02060702" pitchFamily="82" charset="0"/>
                <a:ea typeface="Calibri" panose="020F0502020204030204" pitchFamily="34" charset="0"/>
                <a:cs typeface="Times New Roman" panose="02020603050405020304" pitchFamily="18" charset="0"/>
              </a:rPr>
              <a:t>Expected  Outcomes</a:t>
            </a:r>
            <a:endParaRPr lang="en-US" sz="3600" i="1" u="sng" dirty="0">
              <a:solidFill>
                <a:schemeClr val="tx1"/>
              </a:solidFill>
              <a:latin typeface="Algerian" panose="04020705040A02060702" pitchFamily="82" charset="0"/>
            </a:endParaRPr>
          </a:p>
        </p:txBody>
      </p:sp>
      <p:pic>
        <p:nvPicPr>
          <p:cNvPr id="3076" name="Picture 4" descr="These basics of inventory management will make you more efficient">
            <a:extLst>
              <a:ext uri="{FF2B5EF4-FFF2-40B4-BE49-F238E27FC236}">
                <a16:creationId xmlns:a16="http://schemas.microsoft.com/office/drawing/2014/main" id="{642ED19C-A21B-9A4E-D406-6D9CC93C0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97" y="2084542"/>
            <a:ext cx="2761570" cy="19713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st effectiveness - National Elf Service">
            <a:extLst>
              <a:ext uri="{FF2B5EF4-FFF2-40B4-BE49-F238E27FC236}">
                <a16:creationId xmlns:a16="http://schemas.microsoft.com/office/drawing/2014/main" id="{8E37A9AB-3FC0-0C56-1288-B88D25625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791" y="5061235"/>
            <a:ext cx="2953782" cy="16629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utomated Ordering System to Streamline Sales Order Fulfillment">
            <a:extLst>
              <a:ext uri="{FF2B5EF4-FFF2-40B4-BE49-F238E27FC236}">
                <a16:creationId xmlns:a16="http://schemas.microsoft.com/office/drawing/2014/main" id="{06E09ED1-6A41-6AB5-D585-F64DCFCE0B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0828" y="1905905"/>
            <a:ext cx="3285625" cy="19713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USER INTERFACES IN GAME LOCALIZATION: SIX STEPS TO ACHIEVE A FLAWLESS UI  EXPERIENCE – EC Innovations">
            <a:extLst>
              <a:ext uri="{FF2B5EF4-FFF2-40B4-BE49-F238E27FC236}">
                <a16:creationId xmlns:a16="http://schemas.microsoft.com/office/drawing/2014/main" id="{D77D3FBC-4862-239F-9FF7-BBB817FCD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3603" y="2914813"/>
            <a:ext cx="3330752" cy="177640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anceled Cancel Event Appointment Gig Flight Or Vacation, 47% OFF">
            <a:extLst>
              <a:ext uri="{FF2B5EF4-FFF2-40B4-BE49-F238E27FC236}">
                <a16:creationId xmlns:a16="http://schemas.microsoft.com/office/drawing/2014/main" id="{066EEF2A-FB21-1D65-2344-9068F47AEE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2135" y="4813926"/>
            <a:ext cx="2044074" cy="2044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639FF7-099B-3813-4E46-2E204C872673}"/>
              </a:ext>
            </a:extLst>
          </p:cNvPr>
          <p:cNvSpPr txBox="1"/>
          <p:nvPr/>
        </p:nvSpPr>
        <p:spPr>
          <a:xfrm>
            <a:off x="1219699" y="4571241"/>
            <a:ext cx="2582745" cy="4608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a:lnSpc>
                <a:spcPct val="107000"/>
              </a:lnSpc>
              <a:spcBef>
                <a:spcPts val="0"/>
              </a:spcBef>
              <a:spcAft>
                <a:spcPts val="800"/>
              </a:spcAft>
            </a:pPr>
            <a:r>
              <a:rPr lang="en-US" sz="2400" b="1" kern="100" dirty="0">
                <a:latin typeface="Times New Roman" panose="02020603050405020304" pitchFamily="18" charset="0"/>
                <a:ea typeface="Calibri" panose="020F0502020204030204" pitchFamily="34" charset="0"/>
                <a:cs typeface="Times New Roman" panose="02020603050405020304" pitchFamily="18" charset="0"/>
              </a:rPr>
              <a:t>Cost-Effectiveness</a:t>
            </a:r>
          </a:p>
        </p:txBody>
      </p:sp>
      <p:sp>
        <p:nvSpPr>
          <p:cNvPr id="9" name="TextBox 8">
            <a:extLst>
              <a:ext uri="{FF2B5EF4-FFF2-40B4-BE49-F238E27FC236}">
                <a16:creationId xmlns:a16="http://schemas.microsoft.com/office/drawing/2014/main" id="{68E34089-828D-FBAC-8DFE-BFD49F67D85E}"/>
              </a:ext>
            </a:extLst>
          </p:cNvPr>
          <p:cNvSpPr txBox="1"/>
          <p:nvPr/>
        </p:nvSpPr>
        <p:spPr>
          <a:xfrm>
            <a:off x="8017057" y="1413557"/>
            <a:ext cx="4114230" cy="46089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0" marR="0">
              <a:lnSpc>
                <a:spcPct val="107000"/>
              </a:lnSpc>
              <a:spcBef>
                <a:spcPts val="0"/>
              </a:spcBef>
              <a:spcAft>
                <a:spcPts val="800"/>
              </a:spcAft>
            </a:pPr>
            <a:r>
              <a:rPr lang="en-US" sz="2400" b="1" kern="100" dirty="0">
                <a:latin typeface="Times New Roman" panose="02020603050405020304" pitchFamily="18" charset="0"/>
                <a:ea typeface="Calibri" panose="020F0502020204030204" pitchFamily="34" charset="0"/>
                <a:cs typeface="Times New Roman" panose="02020603050405020304" pitchFamily="18" charset="0"/>
              </a:rPr>
              <a:t>Order Processing Automation</a:t>
            </a:r>
          </a:p>
        </p:txBody>
      </p:sp>
      <p:sp>
        <p:nvSpPr>
          <p:cNvPr id="11" name="TextBox 10">
            <a:extLst>
              <a:ext uri="{FF2B5EF4-FFF2-40B4-BE49-F238E27FC236}">
                <a16:creationId xmlns:a16="http://schemas.microsoft.com/office/drawing/2014/main" id="{3D5814CE-E5A7-7283-312C-78C4571F00DC}"/>
              </a:ext>
            </a:extLst>
          </p:cNvPr>
          <p:cNvSpPr txBox="1"/>
          <p:nvPr/>
        </p:nvSpPr>
        <p:spPr>
          <a:xfrm>
            <a:off x="3893603" y="2361801"/>
            <a:ext cx="3285625" cy="4608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a:lnSpc>
                <a:spcPct val="107000"/>
              </a:lnSpc>
              <a:spcBef>
                <a:spcPts val="0"/>
              </a:spcBef>
              <a:spcAft>
                <a:spcPts val="800"/>
              </a:spcAft>
            </a:pPr>
            <a:r>
              <a:rPr lang="en-US" sz="2400" b="1" kern="100" dirty="0">
                <a:latin typeface="Times New Roman" panose="02020603050405020304" pitchFamily="18" charset="0"/>
                <a:ea typeface="Calibri" panose="020F0502020204030204" pitchFamily="34" charset="0"/>
                <a:cs typeface="Times New Roman" panose="02020603050405020304" pitchFamily="18" charset="0"/>
              </a:rPr>
              <a:t>User-Friendly Interface</a:t>
            </a:r>
          </a:p>
        </p:txBody>
      </p:sp>
      <p:sp>
        <p:nvSpPr>
          <p:cNvPr id="13" name="TextBox 12">
            <a:extLst>
              <a:ext uri="{FF2B5EF4-FFF2-40B4-BE49-F238E27FC236}">
                <a16:creationId xmlns:a16="http://schemas.microsoft.com/office/drawing/2014/main" id="{6C6AA4B6-967A-646A-582F-CD9F6BB46DD2}"/>
              </a:ext>
            </a:extLst>
          </p:cNvPr>
          <p:cNvSpPr txBox="1"/>
          <p:nvPr/>
        </p:nvSpPr>
        <p:spPr>
          <a:xfrm>
            <a:off x="7859882" y="4340793"/>
            <a:ext cx="4114230" cy="46089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0" marR="0">
              <a:lnSpc>
                <a:spcPct val="107000"/>
              </a:lnSpc>
              <a:spcBef>
                <a:spcPts val="0"/>
              </a:spcBef>
              <a:spcAft>
                <a:spcPts val="800"/>
              </a:spcAft>
            </a:pPr>
            <a:r>
              <a:rPr lang="en-US" sz="2400" b="1" kern="100" dirty="0">
                <a:latin typeface="Times New Roman" panose="02020603050405020304" pitchFamily="18" charset="0"/>
                <a:ea typeface="Calibri" panose="020F0502020204030204" pitchFamily="34" charset="0"/>
                <a:cs typeface="Times New Roman" panose="02020603050405020304" pitchFamily="18" charset="0"/>
              </a:rPr>
              <a:t>Order Cancelling Automation</a:t>
            </a:r>
          </a:p>
        </p:txBody>
      </p:sp>
      <p:pic>
        <p:nvPicPr>
          <p:cNvPr id="3086" name="Picture 14" descr="Library access from the comfort of your home | Blog | Academic Language  Experts">
            <a:extLst>
              <a:ext uri="{FF2B5EF4-FFF2-40B4-BE49-F238E27FC236}">
                <a16:creationId xmlns:a16="http://schemas.microsoft.com/office/drawing/2014/main" id="{2B1E2326-0E00-A5F1-672E-BBFDD916AC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0281" y="5013778"/>
            <a:ext cx="1776401" cy="177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2032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descr="Gray Background Aesthetic PowerPoint Template Slide, 46% OFF">
            <a:extLst>
              <a:ext uri="{FF2B5EF4-FFF2-40B4-BE49-F238E27FC236}">
                <a16:creationId xmlns:a16="http://schemas.microsoft.com/office/drawing/2014/main" id="{1220BAA5-BC03-4425-D8CA-59C56B281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9A6ED8-0DFC-38A5-2070-3258830E17AA}"/>
              </a:ext>
            </a:extLst>
          </p:cNvPr>
          <p:cNvSpPr txBox="1"/>
          <p:nvPr/>
        </p:nvSpPr>
        <p:spPr>
          <a:xfrm>
            <a:off x="3920836" y="274624"/>
            <a:ext cx="3754582"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4000" b="1" i="1" dirty="0">
                <a:solidFill>
                  <a:schemeClr val="bg1"/>
                </a:solidFill>
                <a:effectLst>
                  <a:outerShdw blurRad="38100" dist="38100" dir="2700000" algn="tl">
                    <a:srgbClr val="000000">
                      <a:alpha val="43137"/>
                    </a:srgbClr>
                  </a:outerShdw>
                </a:effectLst>
                <a:latin typeface="Algerian" panose="04020705040A02060702" pitchFamily="82" charset="0"/>
                <a:ea typeface="Calibri" panose="020F0502020204030204" pitchFamily="34" charset="0"/>
              </a:rPr>
              <a:t>Future  Work</a:t>
            </a:r>
            <a:endParaRPr lang="en-US" sz="4000" i="1"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5" name="TextBox 4">
            <a:extLst>
              <a:ext uri="{FF2B5EF4-FFF2-40B4-BE49-F238E27FC236}">
                <a16:creationId xmlns:a16="http://schemas.microsoft.com/office/drawing/2014/main" id="{64ABE273-6C71-27E9-63C5-C70D860C8248}"/>
              </a:ext>
            </a:extLst>
          </p:cNvPr>
          <p:cNvSpPr txBox="1"/>
          <p:nvPr/>
        </p:nvSpPr>
        <p:spPr>
          <a:xfrm>
            <a:off x="8298873" y="1739672"/>
            <a:ext cx="3588327"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Advanced personalization</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7E95C87-CA70-8EED-C29E-2A1AEEAF8F8B}"/>
              </a:ext>
            </a:extLst>
          </p:cNvPr>
          <p:cNvSpPr txBox="1"/>
          <p:nvPr/>
        </p:nvSpPr>
        <p:spPr>
          <a:xfrm>
            <a:off x="207818" y="1765011"/>
            <a:ext cx="4862945"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b="1"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Voice Search and Virtual Assistants</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35FC368-18D8-105E-F160-BEB0ACDD1A75}"/>
              </a:ext>
            </a:extLst>
          </p:cNvPr>
          <p:cNvSpPr txBox="1"/>
          <p:nvPr/>
        </p:nvSpPr>
        <p:spPr>
          <a:xfrm>
            <a:off x="4100944" y="5939227"/>
            <a:ext cx="4724400"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b="1"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Blockchain for Enhanced Security</a:t>
            </a:r>
            <a:endParaRPr lang="en-US" sz="2400" dirty="0">
              <a:latin typeface="Times New Roman" panose="02020603050405020304" pitchFamily="18" charset="0"/>
              <a:cs typeface="Times New Roman" panose="02020603050405020304" pitchFamily="18" charset="0"/>
            </a:endParaRPr>
          </a:p>
        </p:txBody>
      </p:sp>
      <p:pic>
        <p:nvPicPr>
          <p:cNvPr id="5124" name="Picture 4" descr="The key features of Blockchain technology. | Download Scientific Diagram">
            <a:extLst>
              <a:ext uri="{FF2B5EF4-FFF2-40B4-BE49-F238E27FC236}">
                <a16:creationId xmlns:a16="http://schemas.microsoft.com/office/drawing/2014/main" id="{BB8D44DE-A029-0705-3BEF-36EBA4F33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710" y="3429000"/>
            <a:ext cx="2918708" cy="244649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dvanced personalization blue gradient concept icon. Customer engagement  platform feature abstract idea thin line illustration. Isolated outline  drawing 25335897 Vector Art at Vecteezy">
            <a:extLst>
              <a:ext uri="{FF2B5EF4-FFF2-40B4-BE49-F238E27FC236}">
                <a16:creationId xmlns:a16="http://schemas.microsoft.com/office/drawing/2014/main" id="{300791D0-0DFD-C760-1DF1-098AC9E32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7182" y="2226676"/>
            <a:ext cx="2106899" cy="280487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emium Vector | Voice search artificial intelligence virtual assistant  character">
            <a:extLst>
              <a:ext uri="{FF2B5EF4-FFF2-40B4-BE49-F238E27FC236}">
                <a16:creationId xmlns:a16="http://schemas.microsoft.com/office/drawing/2014/main" id="{BDDA288E-FBFC-BEF0-DF69-EB78AD5F6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91" y="2290194"/>
            <a:ext cx="3186926" cy="267783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Top Corners Snipped 9">
            <a:extLst>
              <a:ext uri="{FF2B5EF4-FFF2-40B4-BE49-F238E27FC236}">
                <a16:creationId xmlns:a16="http://schemas.microsoft.com/office/drawing/2014/main" id="{3E6FFCE8-170D-5D34-467B-DB6DD9C40AD7}"/>
              </a:ext>
            </a:extLst>
          </p:cNvPr>
          <p:cNvSpPr/>
          <p:nvPr/>
        </p:nvSpPr>
        <p:spPr>
          <a:xfrm>
            <a:off x="5143405" y="1209020"/>
            <a:ext cx="3082826" cy="2156243"/>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t>Right now as a beginner we are implementing this project as a code but in future we desire to implement this project as in a website or </a:t>
            </a:r>
            <a:r>
              <a:rPr lang="en-US" dirty="0" err="1"/>
              <a:t>adroid</a:t>
            </a:r>
            <a:r>
              <a:rPr lang="en-US" dirty="0"/>
              <a:t>/</a:t>
            </a:r>
            <a:r>
              <a:rPr lang="en-US" dirty="0" err="1"/>
              <a:t>ios</a:t>
            </a:r>
            <a:r>
              <a:rPr lang="en-US" dirty="0"/>
              <a:t> app.</a:t>
            </a:r>
          </a:p>
        </p:txBody>
      </p:sp>
      <p:pic>
        <p:nvPicPr>
          <p:cNvPr id="5132" name="Picture 12" descr="Premium Vector | Online library concept showing people interacting with  digital books reading books online ebook">
            <a:extLst>
              <a:ext uri="{FF2B5EF4-FFF2-40B4-BE49-F238E27FC236}">
                <a16:creationId xmlns:a16="http://schemas.microsoft.com/office/drawing/2014/main" id="{205AADB8-BD00-BD6F-7E2D-6D350C2A60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5437" y="5097760"/>
            <a:ext cx="1630507" cy="16305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Vector illustration of people reading books while sitting on a laptop. Use  as a landing page for online education courses, tutorials, and lectures. |  Stock vector | Colourbox">
            <a:extLst>
              <a:ext uri="{FF2B5EF4-FFF2-40B4-BE49-F238E27FC236}">
                <a16:creationId xmlns:a16="http://schemas.microsoft.com/office/drawing/2014/main" id="{47F000F4-7A30-DA72-A78F-99168594DD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606" y="75573"/>
            <a:ext cx="1950437" cy="1604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187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TotalTime>
  <Words>654</Words>
  <Application>Microsoft Office PowerPoint</Application>
  <PresentationFormat>Widescreen</PresentationFormat>
  <Paragraphs>89</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Algerian</vt:lpstr>
      <vt:lpstr>Arial</vt:lpstr>
      <vt:lpstr>Calibri</vt:lpstr>
      <vt:lpstr>Calibri Light</vt:lpstr>
      <vt:lpstr>ff4</vt:lpstr>
      <vt:lpstr>ff6</vt:lpstr>
      <vt:lpstr>Times New Roman</vt:lpstr>
      <vt:lpstr>Office Theme</vt:lpstr>
      <vt:lpstr>Data Structure Project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Project Presentation</dc:title>
  <dc:creator>rayathaque@gmail.com</dc:creator>
  <cp:lastModifiedBy>rayathaque@gmail.com</cp:lastModifiedBy>
  <cp:revision>3</cp:revision>
  <dcterms:created xsi:type="dcterms:W3CDTF">2024-03-09T16:28:24Z</dcterms:created>
  <dcterms:modified xsi:type="dcterms:W3CDTF">2024-03-10T09:46:34Z</dcterms:modified>
</cp:coreProperties>
</file>